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2" r:id="rId12"/>
    <p:sldId id="271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CA64DF-0E60-45B7-8586-3BA30F5424C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7A6266-3C9F-4557-AF5B-5E84B6029A78}">
      <dgm:prSet phldrT="[Текст]"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Liberation Serif" panose="02020603050405020304" pitchFamily="18" charset="0"/>
            </a:rPr>
            <a:t>Получение ответа по межведомственным запросам</a:t>
          </a:r>
        </a:p>
      </dgm:t>
    </dgm:pt>
    <dgm:pt modelId="{516F9E6A-2F83-4F26-927A-FAED358EDD9F}" type="parTrans" cxnId="{53F9490E-2287-4120-8D23-52B616F9E992}">
      <dgm:prSet/>
      <dgm:spPr/>
      <dgm:t>
        <a:bodyPr/>
        <a:lstStyle/>
        <a:p>
          <a:endParaRPr lang="ru-RU"/>
        </a:p>
      </dgm:t>
    </dgm:pt>
    <dgm:pt modelId="{0CC15470-BC83-4A0A-9F47-875359853F61}" type="sibTrans" cxnId="{53F9490E-2287-4120-8D23-52B616F9E992}">
      <dgm:prSet/>
      <dgm:spPr/>
      <dgm:t>
        <a:bodyPr/>
        <a:lstStyle/>
        <a:p>
          <a:endParaRPr lang="ru-RU"/>
        </a:p>
      </dgm:t>
    </dgm:pt>
    <dgm:pt modelId="{FF0B5547-5A8D-4360-8609-A396D4963894}">
      <dgm:prSet phldrT="[Текст]" custT="1"/>
      <dgm:spPr/>
      <dgm:t>
        <a:bodyPr/>
        <a:lstStyle/>
        <a:p>
          <a:r>
            <a:rPr lang="ru-RU" sz="1800" dirty="0">
              <a:solidFill>
                <a:schemeClr val="tx1"/>
              </a:solidFill>
              <a:latin typeface="Liberation Serif" panose="02020603050405020304" pitchFamily="18" charset="0"/>
            </a:rPr>
            <a:t>Отметка в АИС </a:t>
          </a:r>
          <a:br>
            <a:rPr lang="ru-RU" sz="18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800" dirty="0">
              <a:solidFill>
                <a:schemeClr val="tx1"/>
              </a:solidFill>
              <a:latin typeface="Liberation Serif" panose="02020603050405020304" pitchFamily="18" charset="0"/>
            </a:rPr>
            <a:t>о предоставлении услуги или отказе</a:t>
          </a:r>
        </a:p>
      </dgm:t>
    </dgm:pt>
    <dgm:pt modelId="{6D608D7F-16F2-47E0-918F-3292EAC3877D}" type="parTrans" cxnId="{47972521-CE7A-489B-A6B2-0D93E17DABF2}">
      <dgm:prSet/>
      <dgm:spPr/>
      <dgm:t>
        <a:bodyPr/>
        <a:lstStyle/>
        <a:p>
          <a:endParaRPr lang="ru-RU">
            <a:latin typeface="Liberation Serif" panose="02020603050405020304" pitchFamily="18" charset="0"/>
          </a:endParaRPr>
        </a:p>
      </dgm:t>
    </dgm:pt>
    <dgm:pt modelId="{D4BAB57D-34FD-4ADF-8C14-22B74042E20B}" type="sibTrans" cxnId="{47972521-CE7A-489B-A6B2-0D93E17DABF2}">
      <dgm:prSet/>
      <dgm:spPr/>
      <dgm:t>
        <a:bodyPr/>
        <a:lstStyle/>
        <a:p>
          <a:endParaRPr lang="ru-RU"/>
        </a:p>
      </dgm:t>
    </dgm:pt>
    <dgm:pt modelId="{488E66E3-FE5B-46B8-A084-3A24ECA6EEDA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  <a:t>Уведомление </a:t>
          </a:r>
          <a:b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  <a:t>о приостановке предоставления услуги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dirty="0">
              <a:solidFill>
                <a:schemeClr val="tx1"/>
              </a:solidFill>
              <a:latin typeface="Liberation Serif" panose="02020603050405020304" pitchFamily="18" charset="0"/>
            </a:rPr>
            <a:t> </a:t>
          </a:r>
        </a:p>
      </dgm:t>
    </dgm:pt>
    <dgm:pt modelId="{05632E3E-8A22-4837-BE4A-7D477A0540AB}" type="parTrans" cxnId="{142F26D8-74C6-482A-898D-C2845A349644}">
      <dgm:prSet/>
      <dgm:spPr/>
      <dgm:t>
        <a:bodyPr/>
        <a:lstStyle/>
        <a:p>
          <a:endParaRPr lang="ru-RU">
            <a:latin typeface="Liberation Serif" panose="02020603050405020304" pitchFamily="18" charset="0"/>
          </a:endParaRPr>
        </a:p>
      </dgm:t>
    </dgm:pt>
    <dgm:pt modelId="{88B6D0B0-C593-44C8-B6C7-7F91D34826E1}" type="sibTrans" cxnId="{142F26D8-74C6-482A-898D-C2845A349644}">
      <dgm:prSet/>
      <dgm:spPr/>
      <dgm:t>
        <a:bodyPr/>
        <a:lstStyle/>
        <a:p>
          <a:endParaRPr lang="ru-RU"/>
        </a:p>
      </dgm:t>
    </dgm:pt>
    <dgm:pt modelId="{864AABFC-03DB-4F93-A650-7ECCC1BCD009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Liberation Serif" panose="02020603050405020304" pitchFamily="18" charset="0"/>
            </a:rPr>
            <a:t>Решение</a:t>
          </a:r>
          <a:br>
            <a:rPr lang="ru-RU" sz="14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400" dirty="0">
              <a:solidFill>
                <a:schemeClr val="tx1"/>
              </a:solidFill>
              <a:latin typeface="Liberation Serif" panose="02020603050405020304" pitchFamily="18" charset="0"/>
            </a:rPr>
            <a:t>о предоставлении услуги</a:t>
          </a:r>
        </a:p>
      </dgm:t>
    </dgm:pt>
    <dgm:pt modelId="{1EB13541-90F8-4781-810F-20D985900AE2}" type="parTrans" cxnId="{75B7F6FA-B2FA-4BB0-AB99-2C6FC6C9F1CC}">
      <dgm:prSet/>
      <dgm:spPr/>
      <dgm:t>
        <a:bodyPr/>
        <a:lstStyle/>
        <a:p>
          <a:endParaRPr lang="ru-RU">
            <a:latin typeface="Liberation Serif" panose="02020603050405020304" pitchFamily="18" charset="0"/>
          </a:endParaRPr>
        </a:p>
      </dgm:t>
    </dgm:pt>
    <dgm:pt modelId="{EFC0CF5F-E75F-4097-8DB4-6F7FD0A86F88}" type="sibTrans" cxnId="{75B7F6FA-B2FA-4BB0-AB99-2C6FC6C9F1CC}">
      <dgm:prSet/>
      <dgm:spPr/>
      <dgm:t>
        <a:bodyPr/>
        <a:lstStyle/>
        <a:p>
          <a:endParaRPr lang="ru-RU"/>
        </a:p>
      </dgm:t>
    </dgm:pt>
    <dgm:pt modelId="{2F2414FB-546A-49E1-BB90-51457F5151E9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  <a:t>Запрос сведений </a:t>
          </a:r>
          <a:b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  <a:t>у заявителя</a:t>
          </a:r>
        </a:p>
      </dgm:t>
    </dgm:pt>
    <dgm:pt modelId="{8E98095B-52A5-4B39-A1F3-4B866A4B3CF9}" type="parTrans" cxnId="{8AFC6CE8-301C-45C7-AF9F-6C41F6CD6B73}">
      <dgm:prSet/>
      <dgm:spPr/>
      <dgm:t>
        <a:bodyPr/>
        <a:lstStyle/>
        <a:p>
          <a:endParaRPr lang="ru-RU">
            <a:latin typeface="Liberation Serif" panose="02020603050405020304" pitchFamily="18" charset="0"/>
          </a:endParaRPr>
        </a:p>
      </dgm:t>
    </dgm:pt>
    <dgm:pt modelId="{8CF1D0D1-2381-4901-808D-DB431CCA01A5}" type="sibTrans" cxnId="{8AFC6CE8-301C-45C7-AF9F-6C41F6CD6B73}">
      <dgm:prSet/>
      <dgm:spPr/>
      <dgm:t>
        <a:bodyPr/>
        <a:lstStyle/>
        <a:p>
          <a:endParaRPr lang="ru-RU"/>
        </a:p>
      </dgm:t>
    </dgm:pt>
    <dgm:pt modelId="{2C77B438-2D1C-40A4-AFDB-8D4559AE2E70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  <a:t>Внесение в АИС , решение о предоставлении услуги</a:t>
          </a:r>
        </a:p>
      </dgm:t>
    </dgm:pt>
    <dgm:pt modelId="{48B0F998-77FE-4FCD-89AA-671E8777C221}" type="parTrans" cxnId="{FB56CC04-3F6E-4640-BA0A-7680A48E7C43}">
      <dgm:prSet/>
      <dgm:spPr/>
      <dgm:t>
        <a:bodyPr/>
        <a:lstStyle/>
        <a:p>
          <a:endParaRPr lang="ru-RU">
            <a:latin typeface="Liberation Serif" panose="02020603050405020304" pitchFamily="18" charset="0"/>
          </a:endParaRPr>
        </a:p>
      </dgm:t>
    </dgm:pt>
    <dgm:pt modelId="{6F55796D-0E1A-4136-939A-9DAB67342E22}" type="sibTrans" cxnId="{FB56CC04-3F6E-4640-BA0A-7680A48E7C43}">
      <dgm:prSet/>
      <dgm:spPr/>
      <dgm:t>
        <a:bodyPr/>
        <a:lstStyle/>
        <a:p>
          <a:endParaRPr lang="ru-RU"/>
        </a:p>
      </dgm:t>
    </dgm:pt>
    <dgm:pt modelId="{3DCBFA28-2141-4EA7-808B-E91DE011F4E6}">
      <dgm:prSet/>
      <dgm:spPr/>
      <dgm:t>
        <a:bodyPr/>
        <a:lstStyle/>
        <a:p>
          <a:r>
            <a:rPr lang="ru-RU" dirty="0">
              <a:solidFill>
                <a:schemeClr val="tx1"/>
              </a:solidFill>
              <a:latin typeface="Liberation Serif" panose="02020603050405020304" pitchFamily="18" charset="0"/>
            </a:rPr>
            <a:t>Отметка об отказе в АИС и решение об отказе в предоставлении услуги</a:t>
          </a:r>
        </a:p>
      </dgm:t>
    </dgm:pt>
    <dgm:pt modelId="{E3FC6211-E54D-448B-9A1A-69A2B4C1B28F}" type="parTrans" cxnId="{618CD82C-64B0-456E-8D19-D076E8EB54A7}">
      <dgm:prSet/>
      <dgm:spPr/>
      <dgm:t>
        <a:bodyPr/>
        <a:lstStyle/>
        <a:p>
          <a:endParaRPr lang="ru-RU">
            <a:latin typeface="Liberation Serif" panose="02020603050405020304" pitchFamily="18" charset="0"/>
          </a:endParaRPr>
        </a:p>
      </dgm:t>
    </dgm:pt>
    <dgm:pt modelId="{B06CCBA6-31D6-4D04-8E5B-945700C429E0}" type="sibTrans" cxnId="{618CD82C-64B0-456E-8D19-D076E8EB54A7}">
      <dgm:prSet/>
      <dgm:spPr/>
      <dgm:t>
        <a:bodyPr/>
        <a:lstStyle/>
        <a:p>
          <a:endParaRPr lang="ru-RU"/>
        </a:p>
      </dgm:t>
    </dgm:pt>
    <dgm:pt modelId="{0F6C3318-7073-40EF-AD62-24778A20A5FB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latin typeface="Liberation Serif" panose="02020603050405020304" pitchFamily="18" charset="0"/>
            </a:rPr>
            <a:t>Решение</a:t>
          </a:r>
          <a:br>
            <a:rPr lang="ru-RU" sz="14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400" dirty="0">
              <a:solidFill>
                <a:schemeClr val="tx1"/>
              </a:solidFill>
              <a:latin typeface="Liberation Serif" panose="02020603050405020304" pitchFamily="18" charset="0"/>
            </a:rPr>
            <a:t>о предоставлении услуги</a:t>
          </a:r>
        </a:p>
      </dgm:t>
    </dgm:pt>
    <dgm:pt modelId="{A00CFBC0-D7FC-48B7-BF5A-3852D3B5FA0B}" type="parTrans" cxnId="{3BAFC6DE-3502-4D7E-A70F-271854B0FFB6}">
      <dgm:prSet/>
      <dgm:spPr/>
      <dgm:t>
        <a:bodyPr/>
        <a:lstStyle/>
        <a:p>
          <a:endParaRPr lang="ru-RU"/>
        </a:p>
      </dgm:t>
    </dgm:pt>
    <dgm:pt modelId="{CCF55023-9D7F-418C-B37C-F7818A787240}" type="sibTrans" cxnId="{3BAFC6DE-3502-4D7E-A70F-271854B0FFB6}">
      <dgm:prSet/>
      <dgm:spPr/>
      <dgm:t>
        <a:bodyPr/>
        <a:lstStyle/>
        <a:p>
          <a:endParaRPr lang="ru-RU"/>
        </a:p>
      </dgm:t>
    </dgm:pt>
    <dgm:pt modelId="{849862AA-DB79-4316-8810-38AB959A3271}" type="pres">
      <dgm:prSet presAssocID="{02CA64DF-0E60-45B7-8586-3BA30F5424C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8547286-4080-4B16-A77A-A54EDB0567FF}" type="pres">
      <dgm:prSet presAssocID="{127A6266-3C9F-4557-AF5B-5E84B6029A78}" presName="root1" presStyleCnt="0"/>
      <dgm:spPr/>
    </dgm:pt>
    <dgm:pt modelId="{A12526D7-DB6B-4574-98D8-3405BC983B98}" type="pres">
      <dgm:prSet presAssocID="{127A6266-3C9F-4557-AF5B-5E84B6029A78}" presName="LevelOneTextNode" presStyleLbl="node0" presStyleIdx="0" presStyleCnt="1" custScaleX="99563" custScaleY="212711">
        <dgm:presLayoutVars>
          <dgm:chPref val="3"/>
        </dgm:presLayoutVars>
      </dgm:prSet>
      <dgm:spPr/>
    </dgm:pt>
    <dgm:pt modelId="{50C22B62-F9C8-4D29-AFA9-15FD88DE5D82}" type="pres">
      <dgm:prSet presAssocID="{127A6266-3C9F-4557-AF5B-5E84B6029A78}" presName="level2hierChild" presStyleCnt="0"/>
      <dgm:spPr/>
    </dgm:pt>
    <dgm:pt modelId="{68710881-F1B8-4B0A-807E-7B8058244F62}" type="pres">
      <dgm:prSet presAssocID="{6D608D7F-16F2-47E0-918F-3292EAC3877D}" presName="conn2-1" presStyleLbl="parChTrans1D2" presStyleIdx="0" presStyleCnt="2"/>
      <dgm:spPr/>
    </dgm:pt>
    <dgm:pt modelId="{5A49036A-520F-4879-9808-BE5A322F3A9B}" type="pres">
      <dgm:prSet presAssocID="{6D608D7F-16F2-47E0-918F-3292EAC3877D}" presName="connTx" presStyleLbl="parChTrans1D2" presStyleIdx="0" presStyleCnt="2"/>
      <dgm:spPr/>
    </dgm:pt>
    <dgm:pt modelId="{13B43051-F755-4358-B2DA-17312FD6E106}" type="pres">
      <dgm:prSet presAssocID="{FF0B5547-5A8D-4360-8609-A396D4963894}" presName="root2" presStyleCnt="0"/>
      <dgm:spPr/>
    </dgm:pt>
    <dgm:pt modelId="{2DEE44A5-34DE-46C0-A5DE-270A3FDD5BB6}" type="pres">
      <dgm:prSet presAssocID="{FF0B5547-5A8D-4360-8609-A396D4963894}" presName="LevelTwoTextNode" presStyleLbl="node2" presStyleIdx="0" presStyleCnt="2" custLinFactNeighborX="-15425" custLinFactNeighborY="-4518">
        <dgm:presLayoutVars>
          <dgm:chPref val="3"/>
        </dgm:presLayoutVars>
      </dgm:prSet>
      <dgm:spPr/>
    </dgm:pt>
    <dgm:pt modelId="{60F6B3EA-9705-4602-88CD-64640B370687}" type="pres">
      <dgm:prSet presAssocID="{FF0B5547-5A8D-4360-8609-A396D4963894}" presName="level3hierChild" presStyleCnt="0"/>
      <dgm:spPr/>
    </dgm:pt>
    <dgm:pt modelId="{0BEF08D9-3BD8-49CB-BD58-6EA2D8A1B5A6}" type="pres">
      <dgm:prSet presAssocID="{1EB13541-90F8-4781-810F-20D985900AE2}" presName="conn2-1" presStyleLbl="parChTrans1D3" presStyleIdx="0" presStyleCnt="3"/>
      <dgm:spPr/>
    </dgm:pt>
    <dgm:pt modelId="{EE02886D-B24E-4118-91E6-1DD239D61A05}" type="pres">
      <dgm:prSet presAssocID="{1EB13541-90F8-4781-810F-20D985900AE2}" presName="connTx" presStyleLbl="parChTrans1D3" presStyleIdx="0" presStyleCnt="3"/>
      <dgm:spPr/>
    </dgm:pt>
    <dgm:pt modelId="{56622310-3235-45B0-BE1C-5037D4A5FE7F}" type="pres">
      <dgm:prSet presAssocID="{864AABFC-03DB-4F93-A650-7ECCC1BCD009}" presName="root2" presStyleCnt="0"/>
      <dgm:spPr/>
    </dgm:pt>
    <dgm:pt modelId="{733216BC-6461-423E-AA0B-33A96DC6DC67}" type="pres">
      <dgm:prSet presAssocID="{864AABFC-03DB-4F93-A650-7ECCC1BCD009}" presName="LevelTwoTextNode" presStyleLbl="node3" presStyleIdx="0" presStyleCnt="3" custScaleX="108514" custLinFactNeighborX="109" custLinFactNeighborY="-569">
        <dgm:presLayoutVars>
          <dgm:chPref val="3"/>
        </dgm:presLayoutVars>
      </dgm:prSet>
      <dgm:spPr/>
    </dgm:pt>
    <dgm:pt modelId="{DA565153-D5B4-4BAC-8BCA-9F65B138A802}" type="pres">
      <dgm:prSet presAssocID="{864AABFC-03DB-4F93-A650-7ECCC1BCD009}" presName="level3hierChild" presStyleCnt="0"/>
      <dgm:spPr/>
    </dgm:pt>
    <dgm:pt modelId="{A5000EC4-D7A0-4D35-8C72-D5C16E5B8B2D}" type="pres">
      <dgm:prSet presAssocID="{A00CFBC0-D7FC-48B7-BF5A-3852D3B5FA0B}" presName="conn2-1" presStyleLbl="parChTrans1D3" presStyleIdx="1" presStyleCnt="3"/>
      <dgm:spPr/>
    </dgm:pt>
    <dgm:pt modelId="{51084090-628C-408E-B339-DD7BD461A82C}" type="pres">
      <dgm:prSet presAssocID="{A00CFBC0-D7FC-48B7-BF5A-3852D3B5FA0B}" presName="connTx" presStyleLbl="parChTrans1D3" presStyleIdx="1" presStyleCnt="3"/>
      <dgm:spPr/>
    </dgm:pt>
    <dgm:pt modelId="{0899E7E4-B65C-41A5-A268-78B89CB1729E}" type="pres">
      <dgm:prSet presAssocID="{0F6C3318-7073-40EF-AD62-24778A20A5FB}" presName="root2" presStyleCnt="0"/>
      <dgm:spPr/>
    </dgm:pt>
    <dgm:pt modelId="{E72AD662-C682-42B3-83EB-B52630E5B0FE}" type="pres">
      <dgm:prSet presAssocID="{0F6C3318-7073-40EF-AD62-24778A20A5FB}" presName="LevelTwoTextNode" presStyleLbl="node3" presStyleIdx="1" presStyleCnt="3" custScaleX="109877" custLinFactNeighborX="-1254" custLinFactNeighborY="6323">
        <dgm:presLayoutVars>
          <dgm:chPref val="3"/>
        </dgm:presLayoutVars>
      </dgm:prSet>
      <dgm:spPr/>
    </dgm:pt>
    <dgm:pt modelId="{C36C1986-D8E1-455B-A17D-43429B2A9C47}" type="pres">
      <dgm:prSet presAssocID="{0F6C3318-7073-40EF-AD62-24778A20A5FB}" presName="level3hierChild" presStyleCnt="0"/>
      <dgm:spPr/>
    </dgm:pt>
    <dgm:pt modelId="{A44EF205-B2A3-4D28-BD94-9D9664C4E26B}" type="pres">
      <dgm:prSet presAssocID="{05632E3E-8A22-4837-BE4A-7D477A0540AB}" presName="conn2-1" presStyleLbl="parChTrans1D2" presStyleIdx="1" presStyleCnt="2"/>
      <dgm:spPr/>
    </dgm:pt>
    <dgm:pt modelId="{B92B29B6-76A9-4E4A-82F0-29B4FB5F6323}" type="pres">
      <dgm:prSet presAssocID="{05632E3E-8A22-4837-BE4A-7D477A0540AB}" presName="connTx" presStyleLbl="parChTrans1D2" presStyleIdx="1" presStyleCnt="2"/>
      <dgm:spPr/>
    </dgm:pt>
    <dgm:pt modelId="{31578E2B-5A5B-4742-891B-E968B1DBBCA1}" type="pres">
      <dgm:prSet presAssocID="{488E66E3-FE5B-46B8-A084-3A24ECA6EEDA}" presName="root2" presStyleCnt="0"/>
      <dgm:spPr/>
    </dgm:pt>
    <dgm:pt modelId="{435367ED-67B2-4736-9556-D6BE62034982}" type="pres">
      <dgm:prSet presAssocID="{488E66E3-FE5B-46B8-A084-3A24ECA6EEDA}" presName="LevelTwoTextNode" presStyleLbl="node2" presStyleIdx="1" presStyleCnt="2" custScaleY="137863" custLinFactNeighborX="-12510" custLinFactNeighborY="-19485">
        <dgm:presLayoutVars>
          <dgm:chPref val="3"/>
        </dgm:presLayoutVars>
      </dgm:prSet>
      <dgm:spPr/>
    </dgm:pt>
    <dgm:pt modelId="{CAE1F1E8-3862-4B96-9AC2-536212195087}" type="pres">
      <dgm:prSet presAssocID="{488E66E3-FE5B-46B8-A084-3A24ECA6EEDA}" presName="level3hierChild" presStyleCnt="0"/>
      <dgm:spPr/>
    </dgm:pt>
    <dgm:pt modelId="{684E3360-EEDA-4EA4-ABAF-33CA744A2005}" type="pres">
      <dgm:prSet presAssocID="{8E98095B-52A5-4B39-A1F3-4B866A4B3CF9}" presName="conn2-1" presStyleLbl="parChTrans1D3" presStyleIdx="2" presStyleCnt="3"/>
      <dgm:spPr/>
    </dgm:pt>
    <dgm:pt modelId="{60B32FA2-9881-440B-8089-234862699B17}" type="pres">
      <dgm:prSet presAssocID="{8E98095B-52A5-4B39-A1F3-4B866A4B3CF9}" presName="connTx" presStyleLbl="parChTrans1D3" presStyleIdx="2" presStyleCnt="3"/>
      <dgm:spPr/>
    </dgm:pt>
    <dgm:pt modelId="{7A6CB343-34CF-4FCE-A58A-B8F83CB39B16}" type="pres">
      <dgm:prSet presAssocID="{2F2414FB-546A-49E1-BB90-51457F5151E9}" presName="root2" presStyleCnt="0"/>
      <dgm:spPr/>
    </dgm:pt>
    <dgm:pt modelId="{D547304A-D079-4B9E-BFB7-2CB88CE4DA45}" type="pres">
      <dgm:prSet presAssocID="{2F2414FB-546A-49E1-BB90-51457F5151E9}" presName="LevelTwoTextNode" presStyleLbl="node3" presStyleIdx="2" presStyleCnt="3" custLinFactNeighborX="-24547" custLinFactNeighborY="-18977">
        <dgm:presLayoutVars>
          <dgm:chPref val="3"/>
        </dgm:presLayoutVars>
      </dgm:prSet>
      <dgm:spPr/>
    </dgm:pt>
    <dgm:pt modelId="{0D3B0A14-727D-4AC7-BC4E-0BFC9C1493B5}" type="pres">
      <dgm:prSet presAssocID="{2F2414FB-546A-49E1-BB90-51457F5151E9}" presName="level3hierChild" presStyleCnt="0"/>
      <dgm:spPr/>
    </dgm:pt>
    <dgm:pt modelId="{492F9990-8B4E-4C83-B914-9A76BD5EF647}" type="pres">
      <dgm:prSet presAssocID="{48B0F998-77FE-4FCD-89AA-671E8777C221}" presName="conn2-1" presStyleLbl="parChTrans1D4" presStyleIdx="0" presStyleCnt="2"/>
      <dgm:spPr/>
    </dgm:pt>
    <dgm:pt modelId="{A148DFA6-9A59-43B8-A254-403E7F9598D2}" type="pres">
      <dgm:prSet presAssocID="{48B0F998-77FE-4FCD-89AA-671E8777C221}" presName="connTx" presStyleLbl="parChTrans1D4" presStyleIdx="0" presStyleCnt="2"/>
      <dgm:spPr/>
    </dgm:pt>
    <dgm:pt modelId="{EB6DCE27-578F-4424-B1F6-40FC0EEBAC6E}" type="pres">
      <dgm:prSet presAssocID="{2C77B438-2D1C-40A4-AFDB-8D4559AE2E70}" presName="root2" presStyleCnt="0"/>
      <dgm:spPr/>
    </dgm:pt>
    <dgm:pt modelId="{79DB4D5D-A0AB-4474-A4DA-4820F96793B7}" type="pres">
      <dgm:prSet presAssocID="{2C77B438-2D1C-40A4-AFDB-8D4559AE2E70}" presName="LevelTwoTextNode" presStyleLbl="node4" presStyleIdx="0" presStyleCnt="2" custLinFactNeighborX="-2207" custLinFactNeighborY="-28743">
        <dgm:presLayoutVars>
          <dgm:chPref val="3"/>
        </dgm:presLayoutVars>
      </dgm:prSet>
      <dgm:spPr/>
    </dgm:pt>
    <dgm:pt modelId="{EC9CF0A1-F28E-4F8D-BE1C-D84793F92C08}" type="pres">
      <dgm:prSet presAssocID="{2C77B438-2D1C-40A4-AFDB-8D4559AE2E70}" presName="level3hierChild" presStyleCnt="0"/>
      <dgm:spPr/>
    </dgm:pt>
    <dgm:pt modelId="{F3032AAA-8E6D-4982-B553-F20D9E8D0ED7}" type="pres">
      <dgm:prSet presAssocID="{E3FC6211-E54D-448B-9A1A-69A2B4C1B28F}" presName="conn2-1" presStyleLbl="parChTrans1D4" presStyleIdx="1" presStyleCnt="2"/>
      <dgm:spPr/>
    </dgm:pt>
    <dgm:pt modelId="{29D6D77A-A269-4736-BC8D-8DABBC75EE89}" type="pres">
      <dgm:prSet presAssocID="{E3FC6211-E54D-448B-9A1A-69A2B4C1B28F}" presName="connTx" presStyleLbl="parChTrans1D4" presStyleIdx="1" presStyleCnt="2"/>
      <dgm:spPr/>
    </dgm:pt>
    <dgm:pt modelId="{A7E6276B-960B-4327-A649-FC25169E4549}" type="pres">
      <dgm:prSet presAssocID="{3DCBFA28-2141-4EA7-808B-E91DE011F4E6}" presName="root2" presStyleCnt="0"/>
      <dgm:spPr/>
    </dgm:pt>
    <dgm:pt modelId="{F268EFFB-DFDA-4900-B623-110CFA55DC35}" type="pres">
      <dgm:prSet presAssocID="{3DCBFA28-2141-4EA7-808B-E91DE011F4E6}" presName="LevelTwoTextNode" presStyleLbl="node4" presStyleIdx="1" presStyleCnt="2" custLinFactNeighborX="2423" custLinFactNeighborY="-8689">
        <dgm:presLayoutVars>
          <dgm:chPref val="3"/>
        </dgm:presLayoutVars>
      </dgm:prSet>
      <dgm:spPr/>
    </dgm:pt>
    <dgm:pt modelId="{FCFD7F33-BE07-4823-909F-58B399E6CFD5}" type="pres">
      <dgm:prSet presAssocID="{3DCBFA28-2141-4EA7-808B-E91DE011F4E6}" presName="level3hierChild" presStyleCnt="0"/>
      <dgm:spPr/>
    </dgm:pt>
  </dgm:ptLst>
  <dgm:cxnLst>
    <dgm:cxn modelId="{FB56CC04-3F6E-4640-BA0A-7680A48E7C43}" srcId="{2F2414FB-546A-49E1-BB90-51457F5151E9}" destId="{2C77B438-2D1C-40A4-AFDB-8D4559AE2E70}" srcOrd="0" destOrd="0" parTransId="{48B0F998-77FE-4FCD-89AA-671E8777C221}" sibTransId="{6F55796D-0E1A-4136-939A-9DAB67342E22}"/>
    <dgm:cxn modelId="{88723406-693E-4A36-8D22-F843856362F7}" type="presOf" srcId="{1EB13541-90F8-4781-810F-20D985900AE2}" destId="{0BEF08D9-3BD8-49CB-BD58-6EA2D8A1B5A6}" srcOrd="0" destOrd="0" presId="urn:microsoft.com/office/officeart/2005/8/layout/hierarchy2"/>
    <dgm:cxn modelId="{AC0FA207-6395-4D29-A33D-610E4BFEC0E4}" type="presOf" srcId="{48B0F998-77FE-4FCD-89AA-671E8777C221}" destId="{A148DFA6-9A59-43B8-A254-403E7F9598D2}" srcOrd="1" destOrd="0" presId="urn:microsoft.com/office/officeart/2005/8/layout/hierarchy2"/>
    <dgm:cxn modelId="{53F9490E-2287-4120-8D23-52B616F9E992}" srcId="{02CA64DF-0E60-45B7-8586-3BA30F5424CB}" destId="{127A6266-3C9F-4557-AF5B-5E84B6029A78}" srcOrd="0" destOrd="0" parTransId="{516F9E6A-2F83-4F26-927A-FAED358EDD9F}" sibTransId="{0CC15470-BC83-4A0A-9F47-875359853F61}"/>
    <dgm:cxn modelId="{FA022014-0136-4FB6-8B9C-89EB4D194145}" type="presOf" srcId="{05632E3E-8A22-4837-BE4A-7D477A0540AB}" destId="{B92B29B6-76A9-4E4A-82F0-29B4FB5F6323}" srcOrd="1" destOrd="0" presId="urn:microsoft.com/office/officeart/2005/8/layout/hierarchy2"/>
    <dgm:cxn modelId="{47972521-CE7A-489B-A6B2-0D93E17DABF2}" srcId="{127A6266-3C9F-4557-AF5B-5E84B6029A78}" destId="{FF0B5547-5A8D-4360-8609-A396D4963894}" srcOrd="0" destOrd="0" parTransId="{6D608D7F-16F2-47E0-918F-3292EAC3877D}" sibTransId="{D4BAB57D-34FD-4ADF-8C14-22B74042E20B}"/>
    <dgm:cxn modelId="{114D4328-C93E-485B-9BAA-770B5D9EA329}" type="presOf" srcId="{6D608D7F-16F2-47E0-918F-3292EAC3877D}" destId="{68710881-F1B8-4B0A-807E-7B8058244F62}" srcOrd="0" destOrd="0" presId="urn:microsoft.com/office/officeart/2005/8/layout/hierarchy2"/>
    <dgm:cxn modelId="{618CD82C-64B0-456E-8D19-D076E8EB54A7}" srcId="{2F2414FB-546A-49E1-BB90-51457F5151E9}" destId="{3DCBFA28-2141-4EA7-808B-E91DE011F4E6}" srcOrd="1" destOrd="0" parTransId="{E3FC6211-E54D-448B-9A1A-69A2B4C1B28F}" sibTransId="{B06CCBA6-31D6-4D04-8E5B-945700C429E0}"/>
    <dgm:cxn modelId="{DCB2D82C-6230-429A-B609-1C279149E22A}" type="presOf" srcId="{E3FC6211-E54D-448B-9A1A-69A2B4C1B28F}" destId="{29D6D77A-A269-4736-BC8D-8DABBC75EE89}" srcOrd="1" destOrd="0" presId="urn:microsoft.com/office/officeart/2005/8/layout/hierarchy2"/>
    <dgm:cxn modelId="{E11BB93F-51C0-4956-B1AC-17D236BA8374}" type="presOf" srcId="{A00CFBC0-D7FC-48B7-BF5A-3852D3B5FA0B}" destId="{51084090-628C-408E-B339-DD7BD461A82C}" srcOrd="1" destOrd="0" presId="urn:microsoft.com/office/officeart/2005/8/layout/hierarchy2"/>
    <dgm:cxn modelId="{A5064063-3353-4F16-B61F-4FF2462C49F4}" type="presOf" srcId="{488E66E3-FE5B-46B8-A084-3A24ECA6EEDA}" destId="{435367ED-67B2-4736-9556-D6BE62034982}" srcOrd="0" destOrd="0" presId="urn:microsoft.com/office/officeart/2005/8/layout/hierarchy2"/>
    <dgm:cxn modelId="{8EEBA16E-4D0D-413B-BBB9-641D0F84A5DA}" type="presOf" srcId="{05632E3E-8A22-4837-BE4A-7D477A0540AB}" destId="{A44EF205-B2A3-4D28-BD94-9D9664C4E26B}" srcOrd="0" destOrd="0" presId="urn:microsoft.com/office/officeart/2005/8/layout/hierarchy2"/>
    <dgm:cxn modelId="{D2B0BC58-1013-40D1-BDCD-9F34FF213AEB}" type="presOf" srcId="{2F2414FB-546A-49E1-BB90-51457F5151E9}" destId="{D547304A-D079-4B9E-BFB7-2CB88CE4DA45}" srcOrd="0" destOrd="0" presId="urn:microsoft.com/office/officeart/2005/8/layout/hierarchy2"/>
    <dgm:cxn modelId="{1C416459-18DA-4034-9BB7-9B5FBDB06022}" type="presOf" srcId="{3DCBFA28-2141-4EA7-808B-E91DE011F4E6}" destId="{F268EFFB-DFDA-4900-B623-110CFA55DC35}" srcOrd="0" destOrd="0" presId="urn:microsoft.com/office/officeart/2005/8/layout/hierarchy2"/>
    <dgm:cxn modelId="{1AB5057B-FA3F-46E1-971F-52D5279027DD}" type="presOf" srcId="{1EB13541-90F8-4781-810F-20D985900AE2}" destId="{EE02886D-B24E-4118-91E6-1DD239D61A05}" srcOrd="1" destOrd="0" presId="urn:microsoft.com/office/officeart/2005/8/layout/hierarchy2"/>
    <dgm:cxn modelId="{E405FA80-2E4E-4153-8C5C-7EFBA4178CF6}" type="presOf" srcId="{0F6C3318-7073-40EF-AD62-24778A20A5FB}" destId="{E72AD662-C682-42B3-83EB-B52630E5B0FE}" srcOrd="0" destOrd="0" presId="urn:microsoft.com/office/officeart/2005/8/layout/hierarchy2"/>
    <dgm:cxn modelId="{03E35186-8775-4D30-A0D8-039DD06879E6}" type="presOf" srcId="{02CA64DF-0E60-45B7-8586-3BA30F5424CB}" destId="{849862AA-DB79-4316-8810-38AB959A3271}" srcOrd="0" destOrd="0" presId="urn:microsoft.com/office/officeart/2005/8/layout/hierarchy2"/>
    <dgm:cxn modelId="{FA16B886-18BA-4BBB-A40F-DBC50342E5AD}" type="presOf" srcId="{864AABFC-03DB-4F93-A650-7ECCC1BCD009}" destId="{733216BC-6461-423E-AA0B-33A96DC6DC67}" srcOrd="0" destOrd="0" presId="urn:microsoft.com/office/officeart/2005/8/layout/hierarchy2"/>
    <dgm:cxn modelId="{73144792-E113-4BEC-8B24-CA4DE679DF9B}" type="presOf" srcId="{6D608D7F-16F2-47E0-918F-3292EAC3877D}" destId="{5A49036A-520F-4879-9808-BE5A322F3A9B}" srcOrd="1" destOrd="0" presId="urn:microsoft.com/office/officeart/2005/8/layout/hierarchy2"/>
    <dgm:cxn modelId="{95A33497-D0D9-474F-8C29-928CFCA382E1}" type="presOf" srcId="{127A6266-3C9F-4557-AF5B-5E84B6029A78}" destId="{A12526D7-DB6B-4574-98D8-3405BC983B98}" srcOrd="0" destOrd="0" presId="urn:microsoft.com/office/officeart/2005/8/layout/hierarchy2"/>
    <dgm:cxn modelId="{455950AD-1BA3-444E-A722-5D981BA52A91}" type="presOf" srcId="{48B0F998-77FE-4FCD-89AA-671E8777C221}" destId="{492F9990-8B4E-4C83-B914-9A76BD5EF647}" srcOrd="0" destOrd="0" presId="urn:microsoft.com/office/officeart/2005/8/layout/hierarchy2"/>
    <dgm:cxn modelId="{A225A3CA-8E3F-4E45-9E56-AAF1694888F2}" type="presOf" srcId="{E3FC6211-E54D-448B-9A1A-69A2B4C1B28F}" destId="{F3032AAA-8E6D-4982-B553-F20D9E8D0ED7}" srcOrd="0" destOrd="0" presId="urn:microsoft.com/office/officeart/2005/8/layout/hierarchy2"/>
    <dgm:cxn modelId="{93C8A8D2-53FA-454C-B9F6-AAD32C93FFF8}" type="presOf" srcId="{FF0B5547-5A8D-4360-8609-A396D4963894}" destId="{2DEE44A5-34DE-46C0-A5DE-270A3FDD5BB6}" srcOrd="0" destOrd="0" presId="urn:microsoft.com/office/officeart/2005/8/layout/hierarchy2"/>
    <dgm:cxn modelId="{142F26D8-74C6-482A-898D-C2845A349644}" srcId="{127A6266-3C9F-4557-AF5B-5E84B6029A78}" destId="{488E66E3-FE5B-46B8-A084-3A24ECA6EEDA}" srcOrd="1" destOrd="0" parTransId="{05632E3E-8A22-4837-BE4A-7D477A0540AB}" sibTransId="{88B6D0B0-C593-44C8-B6C7-7F91D34826E1}"/>
    <dgm:cxn modelId="{F163FCD8-501A-4E55-8227-32365195133B}" type="presOf" srcId="{A00CFBC0-D7FC-48B7-BF5A-3852D3B5FA0B}" destId="{A5000EC4-D7A0-4D35-8C72-D5C16E5B8B2D}" srcOrd="0" destOrd="0" presId="urn:microsoft.com/office/officeart/2005/8/layout/hierarchy2"/>
    <dgm:cxn modelId="{3BAFC6DE-3502-4D7E-A70F-271854B0FFB6}" srcId="{FF0B5547-5A8D-4360-8609-A396D4963894}" destId="{0F6C3318-7073-40EF-AD62-24778A20A5FB}" srcOrd="1" destOrd="0" parTransId="{A00CFBC0-D7FC-48B7-BF5A-3852D3B5FA0B}" sibTransId="{CCF55023-9D7F-418C-B37C-F7818A787240}"/>
    <dgm:cxn modelId="{827C7DE2-3194-4052-82F6-DA326CE53100}" type="presOf" srcId="{8E98095B-52A5-4B39-A1F3-4B866A4B3CF9}" destId="{60B32FA2-9881-440B-8089-234862699B17}" srcOrd="1" destOrd="0" presId="urn:microsoft.com/office/officeart/2005/8/layout/hierarchy2"/>
    <dgm:cxn modelId="{67DD6DE5-CFB6-425E-B774-9BC24A78D9EF}" type="presOf" srcId="{2C77B438-2D1C-40A4-AFDB-8D4559AE2E70}" destId="{79DB4D5D-A0AB-4474-A4DA-4820F96793B7}" srcOrd="0" destOrd="0" presId="urn:microsoft.com/office/officeart/2005/8/layout/hierarchy2"/>
    <dgm:cxn modelId="{8AFC6CE8-301C-45C7-AF9F-6C41F6CD6B73}" srcId="{488E66E3-FE5B-46B8-A084-3A24ECA6EEDA}" destId="{2F2414FB-546A-49E1-BB90-51457F5151E9}" srcOrd="0" destOrd="0" parTransId="{8E98095B-52A5-4B39-A1F3-4B866A4B3CF9}" sibTransId="{8CF1D0D1-2381-4901-808D-DB431CCA01A5}"/>
    <dgm:cxn modelId="{A5C1AEF5-F49D-4178-A6E7-FC5179CEFD26}" type="presOf" srcId="{8E98095B-52A5-4B39-A1F3-4B866A4B3CF9}" destId="{684E3360-EEDA-4EA4-ABAF-33CA744A2005}" srcOrd="0" destOrd="0" presId="urn:microsoft.com/office/officeart/2005/8/layout/hierarchy2"/>
    <dgm:cxn modelId="{75B7F6FA-B2FA-4BB0-AB99-2C6FC6C9F1CC}" srcId="{FF0B5547-5A8D-4360-8609-A396D4963894}" destId="{864AABFC-03DB-4F93-A650-7ECCC1BCD009}" srcOrd="0" destOrd="0" parTransId="{1EB13541-90F8-4781-810F-20D985900AE2}" sibTransId="{EFC0CF5F-E75F-4097-8DB4-6F7FD0A86F88}"/>
    <dgm:cxn modelId="{E4581A8E-0653-45AD-94B5-A4062D55D29E}" type="presParOf" srcId="{849862AA-DB79-4316-8810-38AB959A3271}" destId="{38547286-4080-4B16-A77A-A54EDB0567FF}" srcOrd="0" destOrd="0" presId="urn:microsoft.com/office/officeart/2005/8/layout/hierarchy2"/>
    <dgm:cxn modelId="{3BF4FF82-75AE-49ED-B072-4EBF40260243}" type="presParOf" srcId="{38547286-4080-4B16-A77A-A54EDB0567FF}" destId="{A12526D7-DB6B-4574-98D8-3405BC983B98}" srcOrd="0" destOrd="0" presId="urn:microsoft.com/office/officeart/2005/8/layout/hierarchy2"/>
    <dgm:cxn modelId="{4F2F2C39-4984-4BC0-BB2C-3EB8CCC622EB}" type="presParOf" srcId="{38547286-4080-4B16-A77A-A54EDB0567FF}" destId="{50C22B62-F9C8-4D29-AFA9-15FD88DE5D82}" srcOrd="1" destOrd="0" presId="urn:microsoft.com/office/officeart/2005/8/layout/hierarchy2"/>
    <dgm:cxn modelId="{526A8036-C8C6-4FDC-84CB-D190A0F1BC9C}" type="presParOf" srcId="{50C22B62-F9C8-4D29-AFA9-15FD88DE5D82}" destId="{68710881-F1B8-4B0A-807E-7B8058244F62}" srcOrd="0" destOrd="0" presId="urn:microsoft.com/office/officeart/2005/8/layout/hierarchy2"/>
    <dgm:cxn modelId="{F01E26E6-4A2A-4BE3-B18E-A89E7014C7F7}" type="presParOf" srcId="{68710881-F1B8-4B0A-807E-7B8058244F62}" destId="{5A49036A-520F-4879-9808-BE5A322F3A9B}" srcOrd="0" destOrd="0" presId="urn:microsoft.com/office/officeart/2005/8/layout/hierarchy2"/>
    <dgm:cxn modelId="{75EED684-4681-4F62-8C75-A2593FACC8EC}" type="presParOf" srcId="{50C22B62-F9C8-4D29-AFA9-15FD88DE5D82}" destId="{13B43051-F755-4358-B2DA-17312FD6E106}" srcOrd="1" destOrd="0" presId="urn:microsoft.com/office/officeart/2005/8/layout/hierarchy2"/>
    <dgm:cxn modelId="{2B3327C2-19E5-42A4-B7FD-ACE9ACCF077C}" type="presParOf" srcId="{13B43051-F755-4358-B2DA-17312FD6E106}" destId="{2DEE44A5-34DE-46C0-A5DE-270A3FDD5BB6}" srcOrd="0" destOrd="0" presId="urn:microsoft.com/office/officeart/2005/8/layout/hierarchy2"/>
    <dgm:cxn modelId="{0848E584-2F2F-4E6B-A1DF-1D3F599B4D54}" type="presParOf" srcId="{13B43051-F755-4358-B2DA-17312FD6E106}" destId="{60F6B3EA-9705-4602-88CD-64640B370687}" srcOrd="1" destOrd="0" presId="urn:microsoft.com/office/officeart/2005/8/layout/hierarchy2"/>
    <dgm:cxn modelId="{B7FCC880-6CF7-44F6-A9AF-D2AE3D6FA1D5}" type="presParOf" srcId="{60F6B3EA-9705-4602-88CD-64640B370687}" destId="{0BEF08D9-3BD8-49CB-BD58-6EA2D8A1B5A6}" srcOrd="0" destOrd="0" presId="urn:microsoft.com/office/officeart/2005/8/layout/hierarchy2"/>
    <dgm:cxn modelId="{4FE9BDCC-EA6A-4CF9-B58C-99F9A670B1C2}" type="presParOf" srcId="{0BEF08D9-3BD8-49CB-BD58-6EA2D8A1B5A6}" destId="{EE02886D-B24E-4118-91E6-1DD239D61A05}" srcOrd="0" destOrd="0" presId="urn:microsoft.com/office/officeart/2005/8/layout/hierarchy2"/>
    <dgm:cxn modelId="{097C65D6-64E2-4ACD-B992-778A7C45D0C9}" type="presParOf" srcId="{60F6B3EA-9705-4602-88CD-64640B370687}" destId="{56622310-3235-45B0-BE1C-5037D4A5FE7F}" srcOrd="1" destOrd="0" presId="urn:microsoft.com/office/officeart/2005/8/layout/hierarchy2"/>
    <dgm:cxn modelId="{635CFAD6-AD04-420A-8820-C73CE0897399}" type="presParOf" srcId="{56622310-3235-45B0-BE1C-5037D4A5FE7F}" destId="{733216BC-6461-423E-AA0B-33A96DC6DC67}" srcOrd="0" destOrd="0" presId="urn:microsoft.com/office/officeart/2005/8/layout/hierarchy2"/>
    <dgm:cxn modelId="{43EC0781-3A8B-4221-BBA2-A3D89BAF858A}" type="presParOf" srcId="{56622310-3235-45B0-BE1C-5037D4A5FE7F}" destId="{DA565153-D5B4-4BAC-8BCA-9F65B138A802}" srcOrd="1" destOrd="0" presId="urn:microsoft.com/office/officeart/2005/8/layout/hierarchy2"/>
    <dgm:cxn modelId="{443CD217-4273-4254-B44F-EA752948F6DA}" type="presParOf" srcId="{60F6B3EA-9705-4602-88CD-64640B370687}" destId="{A5000EC4-D7A0-4D35-8C72-D5C16E5B8B2D}" srcOrd="2" destOrd="0" presId="urn:microsoft.com/office/officeart/2005/8/layout/hierarchy2"/>
    <dgm:cxn modelId="{A4793B2E-D35F-48AC-969B-06BD0296C37B}" type="presParOf" srcId="{A5000EC4-D7A0-4D35-8C72-D5C16E5B8B2D}" destId="{51084090-628C-408E-B339-DD7BD461A82C}" srcOrd="0" destOrd="0" presId="urn:microsoft.com/office/officeart/2005/8/layout/hierarchy2"/>
    <dgm:cxn modelId="{AD0DE49C-A1E3-48CB-848D-C615E7FBE279}" type="presParOf" srcId="{60F6B3EA-9705-4602-88CD-64640B370687}" destId="{0899E7E4-B65C-41A5-A268-78B89CB1729E}" srcOrd="3" destOrd="0" presId="urn:microsoft.com/office/officeart/2005/8/layout/hierarchy2"/>
    <dgm:cxn modelId="{3DAFEB4D-DAE0-4CA9-BEC0-D5BF75929A2A}" type="presParOf" srcId="{0899E7E4-B65C-41A5-A268-78B89CB1729E}" destId="{E72AD662-C682-42B3-83EB-B52630E5B0FE}" srcOrd="0" destOrd="0" presId="urn:microsoft.com/office/officeart/2005/8/layout/hierarchy2"/>
    <dgm:cxn modelId="{B4D14549-3BFA-4C17-99DA-278C44973D9C}" type="presParOf" srcId="{0899E7E4-B65C-41A5-A268-78B89CB1729E}" destId="{C36C1986-D8E1-455B-A17D-43429B2A9C47}" srcOrd="1" destOrd="0" presId="urn:microsoft.com/office/officeart/2005/8/layout/hierarchy2"/>
    <dgm:cxn modelId="{3B0F34F2-A5AA-49DA-8C8B-9FD46F382DA8}" type="presParOf" srcId="{50C22B62-F9C8-4D29-AFA9-15FD88DE5D82}" destId="{A44EF205-B2A3-4D28-BD94-9D9664C4E26B}" srcOrd="2" destOrd="0" presId="urn:microsoft.com/office/officeart/2005/8/layout/hierarchy2"/>
    <dgm:cxn modelId="{6CDB22D1-BF8A-4A3F-9F94-37921A156B5D}" type="presParOf" srcId="{A44EF205-B2A3-4D28-BD94-9D9664C4E26B}" destId="{B92B29B6-76A9-4E4A-82F0-29B4FB5F6323}" srcOrd="0" destOrd="0" presId="urn:microsoft.com/office/officeart/2005/8/layout/hierarchy2"/>
    <dgm:cxn modelId="{5CCFC806-8FBD-4BEE-91D9-8FC4A38C0C03}" type="presParOf" srcId="{50C22B62-F9C8-4D29-AFA9-15FD88DE5D82}" destId="{31578E2B-5A5B-4742-891B-E968B1DBBCA1}" srcOrd="3" destOrd="0" presId="urn:microsoft.com/office/officeart/2005/8/layout/hierarchy2"/>
    <dgm:cxn modelId="{C615E505-2132-44C5-9FA0-B069C972BF3B}" type="presParOf" srcId="{31578E2B-5A5B-4742-891B-E968B1DBBCA1}" destId="{435367ED-67B2-4736-9556-D6BE62034982}" srcOrd="0" destOrd="0" presId="urn:microsoft.com/office/officeart/2005/8/layout/hierarchy2"/>
    <dgm:cxn modelId="{9438461B-7A8F-4335-A356-88313A3AE281}" type="presParOf" srcId="{31578E2B-5A5B-4742-891B-E968B1DBBCA1}" destId="{CAE1F1E8-3862-4B96-9AC2-536212195087}" srcOrd="1" destOrd="0" presId="urn:microsoft.com/office/officeart/2005/8/layout/hierarchy2"/>
    <dgm:cxn modelId="{9BC1F148-B585-4FC2-8DC5-02FEF321F419}" type="presParOf" srcId="{CAE1F1E8-3862-4B96-9AC2-536212195087}" destId="{684E3360-EEDA-4EA4-ABAF-33CA744A2005}" srcOrd="0" destOrd="0" presId="urn:microsoft.com/office/officeart/2005/8/layout/hierarchy2"/>
    <dgm:cxn modelId="{58BFDF1A-D53E-4278-B46B-23FC72125CCD}" type="presParOf" srcId="{684E3360-EEDA-4EA4-ABAF-33CA744A2005}" destId="{60B32FA2-9881-440B-8089-234862699B17}" srcOrd="0" destOrd="0" presId="urn:microsoft.com/office/officeart/2005/8/layout/hierarchy2"/>
    <dgm:cxn modelId="{9A170957-75F1-4F01-8C53-34AA3A6B3936}" type="presParOf" srcId="{CAE1F1E8-3862-4B96-9AC2-536212195087}" destId="{7A6CB343-34CF-4FCE-A58A-B8F83CB39B16}" srcOrd="1" destOrd="0" presId="urn:microsoft.com/office/officeart/2005/8/layout/hierarchy2"/>
    <dgm:cxn modelId="{248C4D9B-2DD4-4A54-B8E3-1703B4AD7E51}" type="presParOf" srcId="{7A6CB343-34CF-4FCE-A58A-B8F83CB39B16}" destId="{D547304A-D079-4B9E-BFB7-2CB88CE4DA45}" srcOrd="0" destOrd="0" presId="urn:microsoft.com/office/officeart/2005/8/layout/hierarchy2"/>
    <dgm:cxn modelId="{02AF2C3F-B0DB-41E9-8439-6DBD3A0A9CDF}" type="presParOf" srcId="{7A6CB343-34CF-4FCE-A58A-B8F83CB39B16}" destId="{0D3B0A14-727D-4AC7-BC4E-0BFC9C1493B5}" srcOrd="1" destOrd="0" presId="urn:microsoft.com/office/officeart/2005/8/layout/hierarchy2"/>
    <dgm:cxn modelId="{EA2B70BC-332E-4AB9-A389-400365255A99}" type="presParOf" srcId="{0D3B0A14-727D-4AC7-BC4E-0BFC9C1493B5}" destId="{492F9990-8B4E-4C83-B914-9A76BD5EF647}" srcOrd="0" destOrd="0" presId="urn:microsoft.com/office/officeart/2005/8/layout/hierarchy2"/>
    <dgm:cxn modelId="{6F081408-22D1-4F8A-9EC4-34C8FF90BC6B}" type="presParOf" srcId="{492F9990-8B4E-4C83-B914-9A76BD5EF647}" destId="{A148DFA6-9A59-43B8-A254-403E7F9598D2}" srcOrd="0" destOrd="0" presId="urn:microsoft.com/office/officeart/2005/8/layout/hierarchy2"/>
    <dgm:cxn modelId="{CAAFDF39-F1A5-4042-A79A-57E3CFEF490A}" type="presParOf" srcId="{0D3B0A14-727D-4AC7-BC4E-0BFC9C1493B5}" destId="{EB6DCE27-578F-4424-B1F6-40FC0EEBAC6E}" srcOrd="1" destOrd="0" presId="urn:microsoft.com/office/officeart/2005/8/layout/hierarchy2"/>
    <dgm:cxn modelId="{1F950338-D7C2-44D2-A939-FF4A98B13991}" type="presParOf" srcId="{EB6DCE27-578F-4424-B1F6-40FC0EEBAC6E}" destId="{79DB4D5D-A0AB-4474-A4DA-4820F96793B7}" srcOrd="0" destOrd="0" presId="urn:microsoft.com/office/officeart/2005/8/layout/hierarchy2"/>
    <dgm:cxn modelId="{BE9873A7-B7C2-496C-8A7D-414D33C44395}" type="presParOf" srcId="{EB6DCE27-578F-4424-B1F6-40FC0EEBAC6E}" destId="{EC9CF0A1-F28E-4F8D-BE1C-D84793F92C08}" srcOrd="1" destOrd="0" presId="urn:microsoft.com/office/officeart/2005/8/layout/hierarchy2"/>
    <dgm:cxn modelId="{BC61E4CA-5DAF-4D0A-8CBC-1A07DCA91E21}" type="presParOf" srcId="{0D3B0A14-727D-4AC7-BC4E-0BFC9C1493B5}" destId="{F3032AAA-8E6D-4982-B553-F20D9E8D0ED7}" srcOrd="2" destOrd="0" presId="urn:microsoft.com/office/officeart/2005/8/layout/hierarchy2"/>
    <dgm:cxn modelId="{A1445744-5EB3-4E66-B8DF-23D50BAA3552}" type="presParOf" srcId="{F3032AAA-8E6D-4982-B553-F20D9E8D0ED7}" destId="{29D6D77A-A269-4736-BC8D-8DABBC75EE89}" srcOrd="0" destOrd="0" presId="urn:microsoft.com/office/officeart/2005/8/layout/hierarchy2"/>
    <dgm:cxn modelId="{98DE3769-EEF2-4D09-9E46-0450AE1BE234}" type="presParOf" srcId="{0D3B0A14-727D-4AC7-BC4E-0BFC9C1493B5}" destId="{A7E6276B-960B-4327-A649-FC25169E4549}" srcOrd="3" destOrd="0" presId="urn:microsoft.com/office/officeart/2005/8/layout/hierarchy2"/>
    <dgm:cxn modelId="{1489E8C2-6B14-42A1-B509-4AA8D61FEB3C}" type="presParOf" srcId="{A7E6276B-960B-4327-A649-FC25169E4549}" destId="{F268EFFB-DFDA-4900-B623-110CFA55DC35}" srcOrd="0" destOrd="0" presId="urn:microsoft.com/office/officeart/2005/8/layout/hierarchy2"/>
    <dgm:cxn modelId="{6155A4A7-9F51-4154-9165-B608AE4FDB51}" type="presParOf" srcId="{A7E6276B-960B-4327-A649-FC25169E4549}" destId="{FCFD7F33-BE07-4823-909F-58B399E6CFD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526D7-DB6B-4574-98D8-3405BC983B98}">
      <dsp:nvSpPr>
        <dsp:cNvPr id="0" name=""/>
        <dsp:cNvSpPr/>
      </dsp:nvSpPr>
      <dsp:spPr>
        <a:xfrm>
          <a:off x="10570" y="1854698"/>
          <a:ext cx="2198738" cy="23487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Liberation Serif" panose="02020603050405020304" pitchFamily="18" charset="0"/>
            </a:rPr>
            <a:t>Получение ответа по межведомственным запросам</a:t>
          </a:r>
        </a:p>
      </dsp:txBody>
      <dsp:txXfrm>
        <a:off x="74969" y="1919097"/>
        <a:ext cx="2069940" cy="2219945"/>
      </dsp:txXfrm>
    </dsp:sp>
    <dsp:sp modelId="{68710881-F1B8-4B0A-807E-7B8058244F62}">
      <dsp:nvSpPr>
        <dsp:cNvPr id="0" name=""/>
        <dsp:cNvSpPr/>
      </dsp:nvSpPr>
      <dsp:spPr>
        <a:xfrm rot="17451578">
          <a:off x="1718599" y="2299963"/>
          <a:ext cx="1524129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1524129" y="1699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latin typeface="Liberation Serif" panose="02020603050405020304" pitchFamily="18" charset="0"/>
          </a:endParaRPr>
        </a:p>
      </dsp:txBody>
      <dsp:txXfrm>
        <a:off x="2442561" y="2278850"/>
        <a:ext cx="76206" cy="76206"/>
      </dsp:txXfrm>
    </dsp:sp>
    <dsp:sp modelId="{2DEE44A5-34DE-46C0-A5DE-270A3FDD5BB6}">
      <dsp:nvSpPr>
        <dsp:cNvPr id="0" name=""/>
        <dsp:cNvSpPr/>
      </dsp:nvSpPr>
      <dsp:spPr>
        <a:xfrm>
          <a:off x="2752020" y="1052740"/>
          <a:ext cx="2208389" cy="110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Liberation Serif" panose="02020603050405020304" pitchFamily="18" charset="0"/>
            </a:rPr>
            <a:t>Отметка в АИС </a:t>
          </a:r>
          <a:br>
            <a:rPr lang="ru-RU" sz="1800" kern="12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800" kern="1200" dirty="0">
              <a:solidFill>
                <a:schemeClr val="tx1"/>
              </a:solidFill>
              <a:latin typeface="Liberation Serif" panose="02020603050405020304" pitchFamily="18" charset="0"/>
            </a:rPr>
            <a:t>о предоставлении услуги или отказе</a:t>
          </a:r>
        </a:p>
      </dsp:txBody>
      <dsp:txXfrm>
        <a:off x="2784361" y="1085081"/>
        <a:ext cx="2143707" cy="1039512"/>
      </dsp:txXfrm>
    </dsp:sp>
    <dsp:sp modelId="{0BEF08D9-3BD8-49CB-BD58-6EA2D8A1B5A6}">
      <dsp:nvSpPr>
        <dsp:cNvPr id="0" name=""/>
        <dsp:cNvSpPr/>
      </dsp:nvSpPr>
      <dsp:spPr>
        <a:xfrm rot="20055549">
          <a:off x="4892857" y="1292194"/>
          <a:ext cx="1361513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1361513" y="169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latin typeface="Liberation Serif" panose="02020603050405020304" pitchFamily="18" charset="0"/>
          </a:endParaRPr>
        </a:p>
      </dsp:txBody>
      <dsp:txXfrm>
        <a:off x="5539575" y="1275146"/>
        <a:ext cx="68075" cy="68075"/>
      </dsp:txXfrm>
    </dsp:sp>
    <dsp:sp modelId="{733216BC-6461-423E-AA0B-33A96DC6DC67}">
      <dsp:nvSpPr>
        <dsp:cNvPr id="0" name=""/>
        <dsp:cNvSpPr/>
      </dsp:nvSpPr>
      <dsp:spPr>
        <a:xfrm>
          <a:off x="6186817" y="461433"/>
          <a:ext cx="2396411" cy="110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Liberation Serif" panose="02020603050405020304" pitchFamily="18" charset="0"/>
            </a:rPr>
            <a:t>Решение</a:t>
          </a:r>
          <a:br>
            <a:rPr lang="ru-RU" sz="1400" kern="12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Liberation Serif" panose="02020603050405020304" pitchFamily="18" charset="0"/>
            </a:rPr>
            <a:t>о предоставлении услуги</a:t>
          </a:r>
        </a:p>
      </dsp:txBody>
      <dsp:txXfrm>
        <a:off x="6219158" y="493774"/>
        <a:ext cx="2331729" cy="1039512"/>
      </dsp:txXfrm>
    </dsp:sp>
    <dsp:sp modelId="{A5000EC4-D7A0-4D35-8C72-D5C16E5B8B2D}">
      <dsp:nvSpPr>
        <dsp:cNvPr id="0" name=""/>
        <dsp:cNvSpPr/>
      </dsp:nvSpPr>
      <dsp:spPr>
        <a:xfrm rot="1934598">
          <a:off x="4851351" y="1965156"/>
          <a:ext cx="1414424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1414424" y="169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523202" y="1946786"/>
        <a:ext cx="70721" cy="70721"/>
      </dsp:txXfrm>
    </dsp:sp>
    <dsp:sp modelId="{E72AD662-C682-42B3-83EB-B52630E5B0FE}">
      <dsp:nvSpPr>
        <dsp:cNvPr id="0" name=""/>
        <dsp:cNvSpPr/>
      </dsp:nvSpPr>
      <dsp:spPr>
        <a:xfrm>
          <a:off x="6156716" y="1807358"/>
          <a:ext cx="2426512" cy="110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latin typeface="Liberation Serif" panose="02020603050405020304" pitchFamily="18" charset="0"/>
            </a:rPr>
            <a:t>Решение</a:t>
          </a:r>
          <a:br>
            <a:rPr lang="ru-RU" sz="1400" kern="12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400" kern="1200" dirty="0">
              <a:solidFill>
                <a:schemeClr val="tx1"/>
              </a:solidFill>
              <a:latin typeface="Liberation Serif" panose="02020603050405020304" pitchFamily="18" charset="0"/>
            </a:rPr>
            <a:t>о предоставлении услуги</a:t>
          </a:r>
        </a:p>
      </dsp:txBody>
      <dsp:txXfrm>
        <a:off x="6189057" y="1839699"/>
        <a:ext cx="2361830" cy="1039512"/>
      </dsp:txXfrm>
    </dsp:sp>
    <dsp:sp modelId="{A44EF205-B2A3-4D28-BD94-9D9664C4E26B}">
      <dsp:nvSpPr>
        <dsp:cNvPr id="0" name=""/>
        <dsp:cNvSpPr/>
      </dsp:nvSpPr>
      <dsp:spPr>
        <a:xfrm rot="3445441">
          <a:off x="1949083" y="3487155"/>
          <a:ext cx="1127537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1127537" y="1699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latin typeface="Liberation Serif" panose="02020603050405020304" pitchFamily="18" charset="0"/>
          </a:endParaRPr>
        </a:p>
      </dsp:txBody>
      <dsp:txXfrm>
        <a:off x="2484663" y="3475957"/>
        <a:ext cx="56376" cy="56376"/>
      </dsp:txXfrm>
    </dsp:sp>
    <dsp:sp modelId="{435367ED-67B2-4736-9556-D6BE62034982}">
      <dsp:nvSpPr>
        <dsp:cNvPr id="0" name=""/>
        <dsp:cNvSpPr/>
      </dsp:nvSpPr>
      <dsp:spPr>
        <a:xfrm>
          <a:off x="2816395" y="3218083"/>
          <a:ext cx="2208389" cy="152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kern="1200" dirty="0">
              <a:solidFill>
                <a:schemeClr val="tx1"/>
              </a:solidFill>
              <a:latin typeface="Liberation Serif" panose="02020603050405020304" pitchFamily="18" charset="0"/>
            </a:rPr>
            <a:t>Уведомление </a:t>
          </a:r>
          <a:br>
            <a:rPr lang="ru-RU" kern="12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kern="1200" dirty="0">
              <a:solidFill>
                <a:schemeClr val="tx1"/>
              </a:solidFill>
              <a:latin typeface="Liberation Serif" panose="02020603050405020304" pitchFamily="18" charset="0"/>
            </a:rPr>
            <a:t>о приостановке предоставления услуги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Liberation Serif" panose="02020603050405020304" pitchFamily="18" charset="0"/>
            </a:rPr>
            <a:t> </a:t>
          </a:r>
        </a:p>
      </dsp:txBody>
      <dsp:txXfrm>
        <a:off x="2860981" y="3262669"/>
        <a:ext cx="2119217" cy="1433103"/>
      </dsp:txXfrm>
    </dsp:sp>
    <dsp:sp modelId="{684E3360-EEDA-4EA4-ABAF-33CA744A2005}">
      <dsp:nvSpPr>
        <dsp:cNvPr id="0" name=""/>
        <dsp:cNvSpPr/>
      </dsp:nvSpPr>
      <dsp:spPr>
        <a:xfrm rot="31226">
          <a:off x="5024772" y="3965035"/>
          <a:ext cx="617557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617557" y="169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latin typeface="Liberation Serif" panose="02020603050405020304" pitchFamily="18" charset="0"/>
          </a:endParaRPr>
        </a:p>
      </dsp:txBody>
      <dsp:txXfrm>
        <a:off x="5318111" y="3966586"/>
        <a:ext cx="30877" cy="30877"/>
      </dsp:txXfrm>
    </dsp:sp>
    <dsp:sp modelId="{D547304A-D079-4B9E-BFB7-2CB88CE4DA45}">
      <dsp:nvSpPr>
        <dsp:cNvPr id="0" name=""/>
        <dsp:cNvSpPr/>
      </dsp:nvSpPr>
      <dsp:spPr>
        <a:xfrm>
          <a:off x="5642316" y="3432733"/>
          <a:ext cx="2208389" cy="110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  <a:latin typeface="Liberation Serif" panose="02020603050405020304" pitchFamily="18" charset="0"/>
            </a:rPr>
            <a:t>Запрос сведений </a:t>
          </a:r>
          <a:br>
            <a:rPr lang="ru-RU" sz="1600" kern="1200" dirty="0">
              <a:solidFill>
                <a:schemeClr val="tx1"/>
              </a:solidFill>
              <a:latin typeface="Liberation Serif" panose="02020603050405020304" pitchFamily="18" charset="0"/>
            </a:rPr>
          </a:br>
          <a:r>
            <a:rPr lang="ru-RU" sz="1600" kern="1200" dirty="0">
              <a:solidFill>
                <a:schemeClr val="tx1"/>
              </a:solidFill>
              <a:latin typeface="Liberation Serif" panose="02020603050405020304" pitchFamily="18" charset="0"/>
            </a:rPr>
            <a:t>у заявителя</a:t>
          </a:r>
        </a:p>
      </dsp:txBody>
      <dsp:txXfrm>
        <a:off x="5674657" y="3465074"/>
        <a:ext cx="2143707" cy="1039512"/>
      </dsp:txXfrm>
    </dsp:sp>
    <dsp:sp modelId="{492F9990-8B4E-4C83-B914-9A76BD5EF647}">
      <dsp:nvSpPr>
        <dsp:cNvPr id="0" name=""/>
        <dsp:cNvSpPr/>
      </dsp:nvSpPr>
      <dsp:spPr>
        <a:xfrm rot="19899164">
          <a:off x="7756915" y="3596466"/>
          <a:ext cx="1564290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1564290" y="169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>
            <a:latin typeface="Liberation Serif" panose="02020603050405020304" pitchFamily="18" charset="0"/>
          </a:endParaRPr>
        </a:p>
      </dsp:txBody>
      <dsp:txXfrm>
        <a:off x="8499953" y="3574349"/>
        <a:ext cx="78214" cy="78214"/>
      </dsp:txXfrm>
    </dsp:sp>
    <dsp:sp modelId="{79DB4D5D-A0AB-4474-A4DA-4820F96793B7}">
      <dsp:nvSpPr>
        <dsp:cNvPr id="0" name=""/>
        <dsp:cNvSpPr/>
      </dsp:nvSpPr>
      <dsp:spPr>
        <a:xfrm>
          <a:off x="9227416" y="2689985"/>
          <a:ext cx="2208389" cy="110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  <a:latin typeface="Liberation Serif" panose="02020603050405020304" pitchFamily="18" charset="0"/>
            </a:rPr>
            <a:t>Внесение в АИС , решение о предоставлении услуги</a:t>
          </a:r>
        </a:p>
      </dsp:txBody>
      <dsp:txXfrm>
        <a:off x="9259757" y="2722326"/>
        <a:ext cx="2143707" cy="1039512"/>
      </dsp:txXfrm>
    </dsp:sp>
    <dsp:sp modelId="{F3032AAA-8E6D-4982-B553-F20D9E8D0ED7}">
      <dsp:nvSpPr>
        <dsp:cNvPr id="0" name=""/>
        <dsp:cNvSpPr/>
      </dsp:nvSpPr>
      <dsp:spPr>
        <a:xfrm rot="1651821">
          <a:off x="7759021" y="4342095"/>
          <a:ext cx="1619389" cy="33980"/>
        </a:xfrm>
        <a:custGeom>
          <a:avLst/>
          <a:gdLst/>
          <a:ahLst/>
          <a:cxnLst/>
          <a:rect l="0" t="0" r="0" b="0"/>
          <a:pathLst>
            <a:path>
              <a:moveTo>
                <a:pt x="0" y="16990"/>
              </a:moveTo>
              <a:lnTo>
                <a:pt x="1619389" y="169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>
            <a:latin typeface="Liberation Serif" panose="02020603050405020304" pitchFamily="18" charset="0"/>
          </a:endParaRPr>
        </a:p>
      </dsp:txBody>
      <dsp:txXfrm>
        <a:off x="8528231" y="4318601"/>
        <a:ext cx="80969" cy="80969"/>
      </dsp:txXfrm>
    </dsp:sp>
    <dsp:sp modelId="{F268EFFB-DFDA-4900-B623-110CFA55DC35}">
      <dsp:nvSpPr>
        <dsp:cNvPr id="0" name=""/>
        <dsp:cNvSpPr/>
      </dsp:nvSpPr>
      <dsp:spPr>
        <a:xfrm>
          <a:off x="9286725" y="4181244"/>
          <a:ext cx="2208389" cy="11041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  <a:latin typeface="Liberation Serif" panose="02020603050405020304" pitchFamily="18" charset="0"/>
            </a:rPr>
            <a:t>Отметка об отказе в АИС и решение об отказе в предоставлении услуги</a:t>
          </a:r>
        </a:p>
      </dsp:txBody>
      <dsp:txXfrm>
        <a:off x="9319066" y="4213585"/>
        <a:ext cx="2143707" cy="1039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272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62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25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00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43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55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4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63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65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85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82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ECB12D-7255-4BB7-9A2A-4C0665B38543}" type="datetimeFigureOut">
              <a:rPr lang="ru-RU" smtClean="0"/>
              <a:t>17.04.2025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EEBAAC0-D6EC-4C48-9D05-2DB871D18D3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64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0843B-7AA9-4C4E-ADFE-0EA85C34D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4864"/>
            <a:ext cx="11940209" cy="2959307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Liberation Serif" panose="02020603050405020304" pitchFamily="18" charset="0"/>
              </a:rPr>
              <a:t>О предоставлении </a:t>
            </a:r>
            <a:r>
              <a:rPr lang="ru-RU" sz="2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муниципальной услуги </a:t>
            </a:r>
            <a:br>
              <a:rPr lang="ru-RU" sz="2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Выплата компенсации части родительской платы </a:t>
            </a:r>
            <a:b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присмотр и уход за детьми </a:t>
            </a:r>
            <a:b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муниципальных образовательных организациях, </a:t>
            </a:r>
            <a:b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находящихся на территории </a:t>
            </a:r>
            <a:b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u="sng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соответствующего субъекта Российской Федерации</a:t>
            </a:r>
            <a:r>
              <a:rPr lang="ru-RU" sz="2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br>
              <a:rPr lang="ru-RU" sz="2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ГИС СО «ЕЦП»</a:t>
            </a:r>
            <a:endParaRPr lang="ru-RU" sz="8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8AD2B7-37B0-47CC-8865-1FF2089F7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3607" y="4734833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800" dirty="0">
                <a:latin typeface="Liberation Serif" panose="02020603050405020304" pitchFamily="18" charset="0"/>
              </a:rPr>
              <a:t>(утв. Постановлением </a:t>
            </a:r>
            <a:r>
              <a:rPr lang="ru-RU" sz="18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Администрации города Екатеринбурга от 09.04.2025 № 725)</a:t>
            </a:r>
          </a:p>
          <a:p>
            <a:pPr algn="ctr"/>
            <a:endParaRPr lang="ru-RU" dirty="0"/>
          </a:p>
          <a:p>
            <a:pPr algn="ctr"/>
            <a:r>
              <a:rPr lang="de-DE" sz="1900" u="sng" dirty="0"/>
              <a:t>https://</a:t>
            </a:r>
            <a:r>
              <a:rPr lang="ru-RU" sz="1900" u="sng" dirty="0" err="1"/>
              <a:t>екатеринбург.рф</a:t>
            </a:r>
            <a:r>
              <a:rPr lang="ru-RU" sz="1900" u="sng" dirty="0"/>
              <a:t>/жителям/образование/департамент/услуги/</a:t>
            </a:r>
            <a:r>
              <a:rPr lang="ru-RU" sz="1900" u="sng" dirty="0" err="1"/>
              <a:t>Компенсация_оплаты_ДОУ</a:t>
            </a:r>
            <a:endParaRPr lang="ru-RU" sz="1900" u="sng" dirty="0"/>
          </a:p>
        </p:txBody>
      </p:sp>
    </p:spTree>
    <p:extLst>
      <p:ext uri="{BB962C8B-B14F-4D97-AF65-F5344CB8AC3E}">
        <p14:creationId xmlns:p14="http://schemas.microsoft.com/office/powerpoint/2010/main" val="3077773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22" y="-583095"/>
            <a:ext cx="3839820" cy="4240695"/>
          </a:xfrm>
        </p:spPr>
        <p:txBody>
          <a:bodyPr>
            <a:normAutofit/>
          </a:bodyPr>
          <a:lstStyle/>
          <a:p>
            <a:pPr indent="450215"/>
            <a:r>
              <a:rPr lang="ru-RU" sz="3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Административные процедуры предоставление </a:t>
            </a:r>
            <a:r>
              <a:rPr lang="ru-RU" sz="30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услуги</a:t>
            </a:r>
            <a:br>
              <a:rPr lang="ru-R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17" y="145774"/>
            <a:ext cx="7550429" cy="6440556"/>
          </a:xfrm>
        </p:spPr>
        <p:txBody>
          <a:bodyPr>
            <a:normAutofit/>
          </a:bodyPr>
          <a:lstStyle/>
          <a:p>
            <a:pPr indent="450215" algn="just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RU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Liberation Serif" panose="02020603050405020304" pitchFamily="18" charset="0"/>
            </a:endParaRPr>
          </a:p>
          <a:p>
            <a:pPr indent="450215" algn="just"/>
            <a:endParaRPr lang="ru-RU" sz="1800" dirty="0">
              <a:latin typeface="Liberation Serif" panose="02020603050405020304" pitchFamily="18" charset="0"/>
              <a:ea typeface="Times New Roman" panose="02020603050405020304" pitchFamily="18" charset="0"/>
              <a:cs typeface="Liberation Serif" panose="02020603050405020304" pitchFamily="18" charset="0"/>
            </a:endParaRPr>
          </a:p>
          <a:p>
            <a:pPr indent="0">
              <a:buNone/>
            </a:pPr>
            <a:r>
              <a:rPr lang="ru-RU" sz="2200" kern="16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1) прием документов, регистрация заявления при личном обращении заявителя</a:t>
            </a:r>
            <a: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 в организацию или </a:t>
            </a:r>
            <a:r>
              <a:rPr lang="ru-RU" sz="2200" dirty="0">
                <a:latin typeface="Liberation Serif" panose="02020603050405020304" pitchFamily="18" charset="0"/>
                <a:ea typeface="Calibri" panose="020F0502020204030204" pitchFamily="34" charset="0"/>
              </a:rPr>
              <a:t>многофункциональный центр</a:t>
            </a:r>
            <a: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0">
              <a:buNone/>
            </a:pP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2) прием и регистрация заявления, поданного в электронном виде с использованием ЕПГУ; </a:t>
            </a:r>
          </a:p>
          <a:p>
            <a:pPr indent="0">
              <a:buNone/>
            </a:pP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2200" kern="16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прием и проверка документов, направленных почтовым отправлением;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4) принятие решения о предоставлении или об отказе </a:t>
            </a:r>
            <a:b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в предоставлении услуги.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0" y="3922732"/>
            <a:ext cx="3752021" cy="3379124"/>
          </a:xfrm>
        </p:spPr>
        <p:txBody>
          <a:bodyPr>
            <a:normAutofit/>
          </a:bodyPr>
          <a:lstStyle/>
          <a:p>
            <a:pPr indent="450215"/>
            <a:r>
              <a:rPr lang="ru-RU" sz="28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(п. 33 АР</a:t>
            </a:r>
            <a:r>
              <a:rPr lang="ru-RU" sz="24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.)</a:t>
            </a:r>
          </a:p>
          <a:p>
            <a:pPr indent="450215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33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EAED679-F642-4EBD-9B97-BF8D88FD48C9}"/>
              </a:ext>
            </a:extLst>
          </p:cNvPr>
          <p:cNvSpPr/>
          <p:nvPr/>
        </p:nvSpPr>
        <p:spPr>
          <a:xfrm>
            <a:off x="213380" y="430220"/>
            <a:ext cx="6592558" cy="57868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8DA668-02EB-4C24-B092-5A957CAD9FFE}"/>
              </a:ext>
            </a:extLst>
          </p:cNvPr>
          <p:cNvSpPr txBox="1"/>
          <p:nvPr/>
        </p:nvSpPr>
        <p:spPr>
          <a:xfrm>
            <a:off x="499849" y="-22755"/>
            <a:ext cx="9284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Liberation Serif" panose="02020603050405020304" pitchFamily="18" charset="0"/>
              </a:rPr>
              <a:t>Личная подача ( ДОУ/ МФЦ)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A3618D6-EE5B-4237-AA5F-80B737D6C99E}"/>
              </a:ext>
            </a:extLst>
          </p:cNvPr>
          <p:cNvSpPr/>
          <p:nvPr/>
        </p:nvSpPr>
        <p:spPr>
          <a:xfrm>
            <a:off x="490329" y="932155"/>
            <a:ext cx="1693577" cy="1225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Liberation Serif" panose="02020603050405020304" pitchFamily="18" charset="0"/>
              </a:rPr>
              <a:t>Прием документов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0E68D04-9569-4449-A62E-8DA492D1D83A}"/>
              </a:ext>
            </a:extLst>
          </p:cNvPr>
          <p:cNvSpPr/>
          <p:nvPr/>
        </p:nvSpPr>
        <p:spPr>
          <a:xfrm>
            <a:off x="495796" y="2583403"/>
            <a:ext cx="1693577" cy="1225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0CD990-2A4F-4CF0-8D37-1C87F19D1DF6}"/>
              </a:ext>
            </a:extLst>
          </p:cNvPr>
          <p:cNvSpPr txBox="1"/>
          <p:nvPr/>
        </p:nvSpPr>
        <p:spPr>
          <a:xfrm>
            <a:off x="431595" y="2708077"/>
            <a:ext cx="18110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Проверка на наличие оснований для отказа в приеме документов</a:t>
            </a:r>
          </a:p>
          <a:p>
            <a:endParaRPr lang="ru-RU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66428D5D-901D-4F48-A927-7BACD5BC9BC3}"/>
              </a:ext>
            </a:extLst>
          </p:cNvPr>
          <p:cNvSpPr/>
          <p:nvPr/>
        </p:nvSpPr>
        <p:spPr>
          <a:xfrm>
            <a:off x="2928246" y="912007"/>
            <a:ext cx="1508503" cy="1777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E36331-2BA8-473B-8153-DEE5786A39BE}"/>
              </a:ext>
            </a:extLst>
          </p:cNvPr>
          <p:cNvSpPr txBox="1"/>
          <p:nvPr/>
        </p:nvSpPr>
        <p:spPr>
          <a:xfrm>
            <a:off x="2922779" y="952787"/>
            <a:ext cx="15175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Регистрация заявления в АИС </a:t>
            </a:r>
            <a:b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с </a:t>
            </a:r>
            <a:r>
              <a:rPr lang="ru-RU" sz="1200" dirty="0">
                <a:solidFill>
                  <a:srgbClr val="000000"/>
                </a:solidFill>
                <a:latin typeface="Liberation Serif" panose="02020603050405020304" pitchFamily="18" charset="0"/>
                <a:ea typeface="+mn-ea"/>
                <a:cs typeface="+mn-cs"/>
              </a:rPr>
              <a:t>выдачей расписки в получении документов</a:t>
            </a:r>
          </a:p>
          <a:p>
            <a:pPr marL="0" marR="0" lvl="0" indent="0" eaLnBrk="1" fontAlgn="auto" latinLnBrk="0" hangingPunct="1">
              <a:buClrTx/>
              <a:buSzTx/>
              <a:buFontTx/>
              <a:buNone/>
              <a:tabLst/>
              <a:defRPr/>
            </a:pPr>
            <a:endParaRPr lang="ru-RU" sz="1200" dirty="0">
              <a:solidFill>
                <a:srgbClr val="000000"/>
              </a:solidFill>
              <a:latin typeface="Liberation Serif" panose="02020603050405020304" pitchFamily="18" charset="0"/>
              <a:ea typeface="+mn-ea"/>
              <a:cs typeface="+mn-cs"/>
            </a:endParaRPr>
          </a:p>
          <a:p>
            <a:pPr marL="0" marR="0" lvl="0" indent="0" algn="ctr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rgbClr val="000000"/>
                </a:solidFill>
                <a:latin typeface="Liberation Serif" panose="02020603050405020304" pitchFamily="18" charset="0"/>
                <a:ea typeface="+mn-ea"/>
                <a:cs typeface="+mn-cs"/>
              </a:rPr>
              <a:t> Внесение сведений: </a:t>
            </a:r>
            <a:br>
              <a:rPr lang="ru-RU" sz="1200" kern="1200" dirty="0">
                <a:solidFill>
                  <a:srgbClr val="000000"/>
                </a:solidFill>
                <a:latin typeface="Liberation Serif" panose="02020603050405020304" pitchFamily="18" charset="0"/>
                <a:ea typeface="+mn-ea"/>
                <a:cs typeface="+mn-cs"/>
              </a:rPr>
            </a:br>
            <a:r>
              <a:rPr lang="ru-RU" sz="1200" kern="1200" dirty="0">
                <a:solidFill>
                  <a:srgbClr val="000000"/>
                </a:solidFill>
                <a:latin typeface="Liberation Serif" panose="02020603050405020304" pitchFamily="18" charset="0"/>
                <a:ea typeface="+mn-ea"/>
                <a:cs typeface="+mn-cs"/>
              </a:rPr>
              <a:t>о СНИЛС, поле, гражданстве</a:t>
            </a:r>
            <a:endParaRPr lang="ru-RU" sz="1200" kern="1200" dirty="0">
              <a:latin typeface="Liberation Serif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5EEB05BE-B2CA-48AE-9C7C-7CA311DA9190}"/>
              </a:ext>
            </a:extLst>
          </p:cNvPr>
          <p:cNvSpPr/>
          <p:nvPr/>
        </p:nvSpPr>
        <p:spPr>
          <a:xfrm>
            <a:off x="2922779" y="3506677"/>
            <a:ext cx="1485752" cy="174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E14454-D328-4F91-A9D2-B41CDF0DD7CC}"/>
              </a:ext>
            </a:extLst>
          </p:cNvPr>
          <p:cNvSpPr txBox="1"/>
          <p:nvPr/>
        </p:nvSpPr>
        <p:spPr>
          <a:xfrm>
            <a:off x="3011556" y="3658868"/>
            <a:ext cx="12997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Выдача уведомления об отказе </a:t>
            </a:r>
            <a:b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в приеме документов</a:t>
            </a:r>
          </a:p>
          <a:p>
            <a:endParaRPr lang="ru-RU" dirty="0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3769FF87-4821-4016-A42C-7B756CE815FC}"/>
              </a:ext>
            </a:extLst>
          </p:cNvPr>
          <p:cNvSpPr/>
          <p:nvPr/>
        </p:nvSpPr>
        <p:spPr>
          <a:xfrm>
            <a:off x="9933651" y="623596"/>
            <a:ext cx="1860531" cy="1515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4AD9A9D-9AFB-446F-866D-7B9E9B95F44D}"/>
              </a:ext>
            </a:extLst>
          </p:cNvPr>
          <p:cNvSpPr txBox="1"/>
          <p:nvPr/>
        </p:nvSpPr>
        <p:spPr>
          <a:xfrm>
            <a:off x="10049333" y="567230"/>
            <a:ext cx="16110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Отправка межведомственных запросов для проверки сведений от заявителя </a:t>
            </a:r>
            <a:b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(в соответствии с приложение № 5 АР)</a:t>
            </a:r>
            <a:endParaRPr lang="ru-RU" dirty="0"/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CE94622F-8962-4CC4-8F9B-720510D79776}"/>
              </a:ext>
            </a:extLst>
          </p:cNvPr>
          <p:cNvSpPr/>
          <p:nvPr/>
        </p:nvSpPr>
        <p:spPr>
          <a:xfrm>
            <a:off x="4867269" y="2402575"/>
            <a:ext cx="1883752" cy="13714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A395B6-82B8-48A3-8C5E-93F88E5FC692}"/>
              </a:ext>
            </a:extLst>
          </p:cNvPr>
          <p:cNvSpPr txBox="1"/>
          <p:nvPr/>
        </p:nvSpPr>
        <p:spPr>
          <a:xfrm>
            <a:off x="4774539" y="2463474"/>
            <a:ext cx="20692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Выдача </a:t>
            </a:r>
            <a:r>
              <a:rPr lang="ru-RU" sz="1200" b="0" dirty="0">
                <a:solidFill>
                  <a:schemeClr val="tx1"/>
                </a:solidFill>
                <a:latin typeface="Liberation Serif" panose="02020603050405020304" pitchFamily="18" charset="0"/>
              </a:rPr>
              <a:t>уведомления о продлении сроков</a:t>
            </a:r>
          </a:p>
          <a:p>
            <a:pPr lvl="0" algn="ctr"/>
            <a:r>
              <a:rPr lang="ru-RU" sz="1200" dirty="0">
                <a:latin typeface="Liberation Serif" panose="02020603050405020304" pitchFamily="18" charset="0"/>
              </a:rPr>
              <a:t>и отправка межведомственных запросов о </a:t>
            </a:r>
            <a:r>
              <a:rPr lang="ru-RU" sz="1200" kern="1200" dirty="0">
                <a:solidFill>
                  <a:srgbClr val="000000"/>
                </a:solidFill>
                <a:latin typeface="Liberation Serif" panose="02020603050405020304" pitchFamily="18" charset="0"/>
                <a:ea typeface="+mn-ea"/>
                <a:cs typeface="+mn-cs"/>
              </a:rPr>
              <a:t>СНИЛС, поле, гражданстве</a:t>
            </a:r>
            <a:endParaRPr lang="ru-RU" sz="1200" dirty="0">
              <a:latin typeface="Liberation Serif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E0C03FA8-E1FF-4665-AE35-850D2DA89FC0}"/>
              </a:ext>
            </a:extLst>
          </p:cNvPr>
          <p:cNvCxnSpPr>
            <a:stCxn id="3" idx="2"/>
            <a:endCxn id="8" idx="0"/>
          </p:cNvCxnSpPr>
          <p:nvPr/>
        </p:nvCxnSpPr>
        <p:spPr>
          <a:xfrm>
            <a:off x="1337118" y="2157274"/>
            <a:ext cx="5467" cy="426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055FD5AF-064D-4A4B-A657-9D00D62EAB60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2183906" y="1829950"/>
            <a:ext cx="738873" cy="129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79D2BA7B-7315-469C-A6E9-A774DAC454CF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2183906" y="3122547"/>
            <a:ext cx="738873" cy="1255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DE35AE92-7C28-48F0-AE3D-DA6F45E57103}"/>
              </a:ext>
            </a:extLst>
          </p:cNvPr>
          <p:cNvCxnSpPr>
            <a:cxnSpLocks/>
            <a:endCxn id="17" idx="1"/>
          </p:cNvCxnSpPr>
          <p:nvPr/>
        </p:nvCxnSpPr>
        <p:spPr>
          <a:xfrm flipV="1">
            <a:off x="4411310" y="1381439"/>
            <a:ext cx="5522341" cy="448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B634A41D-9F1B-430B-8CCD-F9CD40E2FBE1}"/>
              </a:ext>
            </a:extLst>
          </p:cNvPr>
          <p:cNvCxnSpPr>
            <a:cxnSpLocks/>
            <a:stCxn id="13" idx="3"/>
            <a:endCxn id="19" idx="0"/>
          </p:cNvCxnSpPr>
          <p:nvPr/>
        </p:nvCxnSpPr>
        <p:spPr>
          <a:xfrm>
            <a:off x="4440292" y="1829950"/>
            <a:ext cx="1368853" cy="572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E8A8B60-A0F6-4118-A035-119A341F66EB}"/>
              </a:ext>
            </a:extLst>
          </p:cNvPr>
          <p:cNvSpPr txBox="1"/>
          <p:nvPr/>
        </p:nvSpPr>
        <p:spPr>
          <a:xfrm>
            <a:off x="2253487" y="2139281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да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8221F0-F8B5-4B94-AE33-04FC4A0B15E9}"/>
              </a:ext>
            </a:extLst>
          </p:cNvPr>
          <p:cNvSpPr txBox="1"/>
          <p:nvPr/>
        </p:nvSpPr>
        <p:spPr>
          <a:xfrm>
            <a:off x="2200644" y="3871213"/>
            <a:ext cx="438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нет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9B5EE9-9957-4748-A6F1-E15F8D024F9F}"/>
              </a:ext>
            </a:extLst>
          </p:cNvPr>
          <p:cNvSpPr txBox="1"/>
          <p:nvPr/>
        </p:nvSpPr>
        <p:spPr>
          <a:xfrm>
            <a:off x="9263754" y="968073"/>
            <a:ext cx="372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да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B0A0606-740A-4D01-804B-C54D00199DE2}"/>
              </a:ext>
            </a:extLst>
          </p:cNvPr>
          <p:cNvSpPr txBox="1"/>
          <p:nvPr/>
        </p:nvSpPr>
        <p:spPr>
          <a:xfrm>
            <a:off x="5181089" y="1832316"/>
            <a:ext cx="438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нет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D44FD8F0-9D54-4FB4-BDD2-3A648D65A3CD}"/>
              </a:ext>
            </a:extLst>
          </p:cNvPr>
          <p:cNvSpPr/>
          <p:nvPr/>
        </p:nvSpPr>
        <p:spPr>
          <a:xfrm>
            <a:off x="9946625" y="2818025"/>
            <a:ext cx="1873188" cy="2106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0E65673-AD24-4F45-B6E3-503ABAC00C19}"/>
              </a:ext>
            </a:extLst>
          </p:cNvPr>
          <p:cNvSpPr txBox="1"/>
          <p:nvPr/>
        </p:nvSpPr>
        <p:spPr>
          <a:xfrm>
            <a:off x="9892482" y="3160841"/>
            <a:ext cx="194286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chemeClr val="tx1"/>
                </a:solidFill>
                <a:latin typeface="Liberation Serif" panose="02020603050405020304" pitchFamily="18" charset="0"/>
              </a:rPr>
              <a:t>Получение ответа </a:t>
            </a:r>
            <a:br>
              <a:rPr lang="ru-RU" sz="1600" dirty="0">
                <a:solidFill>
                  <a:schemeClr val="tx1"/>
                </a:solidFill>
                <a:latin typeface="Liberation Serif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Liberation Serif" panose="02020603050405020304" pitchFamily="18" charset="0"/>
              </a:rPr>
              <a:t>на межведомственный запрос, внесение в АИС</a:t>
            </a:r>
            <a:endParaRPr lang="ru-RU" sz="1600" dirty="0">
              <a:latin typeface="Liberation Serif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79BE838-23E9-4324-A4E5-C93B6EDA9BF6}"/>
              </a:ext>
            </a:extLst>
          </p:cNvPr>
          <p:cNvSpPr txBox="1"/>
          <p:nvPr/>
        </p:nvSpPr>
        <p:spPr>
          <a:xfrm>
            <a:off x="2619133" y="5761327"/>
            <a:ext cx="17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 рабочий день</a:t>
            </a:r>
          </a:p>
        </p:txBody>
      </p: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80B2CAAC-5213-4E8F-9A71-5368C99383C0}"/>
              </a:ext>
            </a:extLst>
          </p:cNvPr>
          <p:cNvSpPr/>
          <p:nvPr/>
        </p:nvSpPr>
        <p:spPr>
          <a:xfrm>
            <a:off x="7000308" y="2424590"/>
            <a:ext cx="1883752" cy="13714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7A16383-3A64-4096-90B5-E91E320F9C0F}"/>
              </a:ext>
            </a:extLst>
          </p:cNvPr>
          <p:cNvSpPr txBox="1"/>
          <p:nvPr/>
        </p:nvSpPr>
        <p:spPr>
          <a:xfrm>
            <a:off x="6921586" y="2643503"/>
            <a:ext cx="20692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Получение ответа </a:t>
            </a:r>
            <a:b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Liberation Serif" panose="02020603050405020304" pitchFamily="18" charset="0"/>
              </a:rPr>
              <a:t>на межведомственные запросы, внесение в АИС</a:t>
            </a:r>
            <a:endParaRPr lang="ru-RU" sz="1200" dirty="0">
              <a:latin typeface="Liberation Serif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4945FA6E-E370-4AB1-B91C-509743347D01}"/>
              </a:ext>
            </a:extLst>
          </p:cNvPr>
          <p:cNvCxnSpPr>
            <a:cxnSpLocks/>
          </p:cNvCxnSpPr>
          <p:nvPr/>
        </p:nvCxnSpPr>
        <p:spPr>
          <a:xfrm>
            <a:off x="6737168" y="3079542"/>
            <a:ext cx="2631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6B9256F1-6DA8-4C67-AC3D-BBB9A1DE287C}"/>
              </a:ext>
            </a:extLst>
          </p:cNvPr>
          <p:cNvCxnSpPr>
            <a:cxnSpLocks/>
            <a:stCxn id="44" idx="0"/>
            <a:endCxn id="17" idx="1"/>
          </p:cNvCxnSpPr>
          <p:nvPr/>
        </p:nvCxnSpPr>
        <p:spPr>
          <a:xfrm flipV="1">
            <a:off x="7942184" y="1381439"/>
            <a:ext cx="1991467" cy="1043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: скругленные углы 55">
            <a:extLst>
              <a:ext uri="{FF2B5EF4-FFF2-40B4-BE49-F238E27FC236}">
                <a16:creationId xmlns:a16="http://schemas.microsoft.com/office/drawing/2014/main" id="{360CD815-788A-4567-B057-49A3F3CABE14}"/>
              </a:ext>
            </a:extLst>
          </p:cNvPr>
          <p:cNvSpPr/>
          <p:nvPr/>
        </p:nvSpPr>
        <p:spPr>
          <a:xfrm>
            <a:off x="6890297" y="418036"/>
            <a:ext cx="2248592" cy="57868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70A2C27-AEB2-4D1C-AB84-5F6E2D02D4DC}"/>
              </a:ext>
            </a:extLst>
          </p:cNvPr>
          <p:cNvSpPr txBox="1"/>
          <p:nvPr/>
        </p:nvSpPr>
        <p:spPr>
          <a:xfrm>
            <a:off x="7165833" y="5652042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5 рабочих дней</a:t>
            </a:r>
          </a:p>
        </p:txBody>
      </p:sp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13E56A17-FEC9-481E-BD56-95AA9DDA9202}"/>
              </a:ext>
            </a:extLst>
          </p:cNvPr>
          <p:cNvCxnSpPr>
            <a:stCxn id="17" idx="2"/>
            <a:endCxn id="41" idx="0"/>
          </p:cNvCxnSpPr>
          <p:nvPr/>
        </p:nvCxnSpPr>
        <p:spPr>
          <a:xfrm>
            <a:off x="10863917" y="2139281"/>
            <a:ext cx="19302" cy="678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Прямоугольник: скругленные углы 74">
            <a:extLst>
              <a:ext uri="{FF2B5EF4-FFF2-40B4-BE49-F238E27FC236}">
                <a16:creationId xmlns:a16="http://schemas.microsoft.com/office/drawing/2014/main" id="{C4F2C758-D191-4BA1-B7EA-4775AB899559}"/>
              </a:ext>
            </a:extLst>
          </p:cNvPr>
          <p:cNvSpPr/>
          <p:nvPr/>
        </p:nvSpPr>
        <p:spPr>
          <a:xfrm>
            <a:off x="9228522" y="418035"/>
            <a:ext cx="2750097" cy="57868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E36876F-B0C9-4228-99A7-909C84B488BC}"/>
              </a:ext>
            </a:extLst>
          </p:cNvPr>
          <p:cNvSpPr txBox="1"/>
          <p:nvPr/>
        </p:nvSpPr>
        <p:spPr>
          <a:xfrm>
            <a:off x="9784714" y="5650487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5 рабочих дней</a:t>
            </a:r>
          </a:p>
        </p:txBody>
      </p:sp>
    </p:spTree>
    <p:extLst>
      <p:ext uri="{BB962C8B-B14F-4D97-AF65-F5344CB8AC3E}">
        <p14:creationId xmlns:p14="http://schemas.microsoft.com/office/powerpoint/2010/main" val="3432310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1CDFE0E3-4956-4E38-9C5C-964583FEAE93}"/>
              </a:ext>
            </a:extLst>
          </p:cNvPr>
          <p:cNvGraphicFramePr/>
          <p:nvPr/>
        </p:nvGraphicFramePr>
        <p:xfrm>
          <a:off x="253030" y="719666"/>
          <a:ext cx="11495115" cy="5849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9554298-A81A-4E57-A87D-2EC2B18C52DB}"/>
              </a:ext>
            </a:extLst>
          </p:cNvPr>
          <p:cNvSpPr txBox="1"/>
          <p:nvPr/>
        </p:nvSpPr>
        <p:spPr>
          <a:xfrm>
            <a:off x="443855" y="289235"/>
            <a:ext cx="8392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Liberation Serif" panose="02020603050405020304" pitchFamily="18" charset="0"/>
              </a:rPr>
              <a:t>Действия в 1 рабочий день, с момента получения ответа на межведомственный запрос или </a:t>
            </a:r>
            <a:r>
              <a:rPr lang="ru-RU" dirty="0">
                <a:solidFill>
                  <a:srgbClr val="FF0000"/>
                </a:solidFill>
                <a:latin typeface="Liberation Serif" panose="02020603050405020304" pitchFamily="18" charset="0"/>
              </a:rPr>
              <a:t>6-ой </a:t>
            </a:r>
            <a:r>
              <a:rPr lang="ru-RU" dirty="0">
                <a:latin typeface="Liberation Serif" panose="02020603050405020304" pitchFamily="18" charset="0"/>
              </a:rPr>
              <a:t>день со дня регистрации заявления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E94E0E-0BE0-4675-B527-855A89298AD0}"/>
              </a:ext>
            </a:extLst>
          </p:cNvPr>
          <p:cNvSpPr txBox="1"/>
          <p:nvPr/>
        </p:nvSpPr>
        <p:spPr>
          <a:xfrm>
            <a:off x="5194274" y="1271173"/>
            <a:ext cx="143734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Информация подтверждена</a:t>
            </a:r>
            <a:endParaRPr lang="ru-RU" sz="1400" dirty="0"/>
          </a:p>
          <a:p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18B99F-E0D6-4EF2-9660-E6D492343CF5}"/>
              </a:ext>
            </a:extLst>
          </p:cNvPr>
          <p:cNvSpPr txBox="1"/>
          <p:nvPr/>
        </p:nvSpPr>
        <p:spPr>
          <a:xfrm>
            <a:off x="5010150" y="2951946"/>
            <a:ext cx="21717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Информация не подтверждена</a:t>
            </a:r>
            <a:endParaRPr lang="ru-RU" sz="1400" dirty="0"/>
          </a:p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694DBC-2F1B-401F-B7E4-80E484AC4F7D}"/>
              </a:ext>
            </a:extLst>
          </p:cNvPr>
          <p:cNvSpPr txBox="1"/>
          <p:nvPr/>
        </p:nvSpPr>
        <p:spPr>
          <a:xfrm>
            <a:off x="2403422" y="2327291"/>
            <a:ext cx="678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Да</a:t>
            </a:r>
            <a:endParaRPr lang="ru-RU" sz="1400" dirty="0"/>
          </a:p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63CD5D-234A-44C2-8FA6-357359B86469}"/>
              </a:ext>
            </a:extLst>
          </p:cNvPr>
          <p:cNvSpPr txBox="1"/>
          <p:nvPr/>
        </p:nvSpPr>
        <p:spPr>
          <a:xfrm>
            <a:off x="2486904" y="4543367"/>
            <a:ext cx="652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Liberation Serif" panose="02020603050405020304" pitchFamily="18" charset="0"/>
              </a:rPr>
              <a:t>Нет</a:t>
            </a:r>
            <a:endParaRPr lang="ru-RU" sz="1400" dirty="0"/>
          </a:p>
          <a:p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B447CD-6878-48FD-80E9-EB181BDB2DAC}"/>
              </a:ext>
            </a:extLst>
          </p:cNvPr>
          <p:cNvSpPr txBox="1"/>
          <p:nvPr/>
        </p:nvSpPr>
        <p:spPr>
          <a:xfrm>
            <a:off x="8068812" y="3796189"/>
            <a:ext cx="217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Предоставил</a:t>
            </a:r>
            <a:endParaRPr lang="ru-RU" sz="1400" dirty="0"/>
          </a:p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7851CB-B810-410A-81FB-A2A53754FF23}"/>
              </a:ext>
            </a:extLst>
          </p:cNvPr>
          <p:cNvSpPr txBox="1"/>
          <p:nvPr/>
        </p:nvSpPr>
        <p:spPr>
          <a:xfrm>
            <a:off x="8021063" y="5362893"/>
            <a:ext cx="2171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dirty="0">
                <a:latin typeface="Liberation Serif" panose="02020603050405020304" pitchFamily="18" charset="0"/>
              </a:rPr>
              <a:t>Н</a:t>
            </a:r>
            <a:r>
              <a:rPr lang="ru-RU" sz="1400" dirty="0">
                <a:solidFill>
                  <a:schemeClr val="tx1"/>
                </a:solidFill>
                <a:latin typeface="Liberation Serif" panose="02020603050405020304" pitchFamily="18" charset="0"/>
              </a:rPr>
              <a:t>е предоставил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51638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48" y="145774"/>
            <a:ext cx="3839820" cy="4240695"/>
          </a:xfrm>
        </p:spPr>
        <p:txBody>
          <a:bodyPr>
            <a:normAutofit fontScale="90000"/>
          </a:bodyPr>
          <a:lstStyle/>
          <a:p>
            <a:pPr indent="450215"/>
            <a:r>
              <a:rPr lang="ru-RU" sz="32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Исправление допущенных опечаток и (или) ошибок в выданных в результате предоставления услуги </a:t>
            </a:r>
            <a:r>
              <a:rPr lang="ru-RU" sz="320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документах </a:t>
            </a:r>
            <a:br>
              <a:rPr lang="ru-RU" sz="320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320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700">
                <a:latin typeface="Liberation Serif" panose="02020603050405020304" pitchFamily="18" charset="0"/>
                <a:ea typeface="Times New Roman" panose="02020603050405020304" pitchFamily="18" charset="0"/>
              </a:rPr>
              <a:t>представлено в </a:t>
            </a:r>
            <a:r>
              <a:rPr lang="ru-RU" sz="27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главе 6 раздела 3 АР)</a:t>
            </a:r>
            <a:br>
              <a:rPr lang="ru-RU" sz="12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17" y="145774"/>
            <a:ext cx="7550429" cy="6440556"/>
          </a:xfrm>
        </p:spPr>
        <p:txBody>
          <a:bodyPr>
            <a:normAutofit/>
          </a:bodyPr>
          <a:lstStyle/>
          <a:p>
            <a:pPr indent="450215" algn="just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RU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Liberation Serif" panose="02020603050405020304" pitchFamily="18" charset="0"/>
            </a:endParaRPr>
          </a:p>
          <a:p>
            <a:pPr indent="450215" algn="just"/>
            <a:r>
              <a:rPr lang="ru-RU" sz="18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аявитель в праве в течение </a:t>
            </a:r>
            <a:r>
              <a:rPr lang="ru-RU" b="1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пяти рабочих дней после получения 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указанного решения обратиться в ДОУ </a:t>
            </a:r>
            <a:b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(форма приложение № 7 к АР).</a:t>
            </a:r>
          </a:p>
          <a:p>
            <a:pPr indent="450215" algn="just"/>
            <a:endParaRPr lang="ru-RU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Максимальный срок исправления допущенных опечаток и (или) ошибок в решении о предоставлении или об </a:t>
            </a:r>
            <a:r>
              <a:rPr lang="ru-RU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отказе </a:t>
            </a:r>
            <a:br>
              <a:rPr lang="ru-RU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предоставлении услуги составляет </a:t>
            </a:r>
            <a:r>
              <a:rPr lang="ru-RU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три рабочих дня с даты </a:t>
            </a:r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установления факта наличия опечаток и (или) ошибок в таком документе или обращения заявителя по данному поводу.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RU" sz="1800" dirty="0">
              <a:latin typeface="Liberation Serif" panose="02020603050405020304" pitchFamily="18" charset="0"/>
              <a:ea typeface="Times New Roman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8448" y="3936800"/>
            <a:ext cx="3752021" cy="3379124"/>
          </a:xfrm>
        </p:spPr>
        <p:txBody>
          <a:bodyPr>
            <a:normAutofit/>
          </a:bodyPr>
          <a:lstStyle/>
          <a:p>
            <a:pPr indent="450215"/>
            <a:endParaRPr lang="ru-RU" sz="20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5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46" y="516835"/>
            <a:ext cx="3760305" cy="1245704"/>
          </a:xfrm>
        </p:spPr>
        <p:txBody>
          <a:bodyPr>
            <a:normAutofit/>
          </a:bodyPr>
          <a:lstStyle/>
          <a:p>
            <a:r>
              <a:rPr lang="ru-RU" sz="6600" dirty="0">
                <a:solidFill>
                  <a:schemeClr val="bg1"/>
                </a:solidFill>
                <a:latin typeface="Liberation Serif" panose="02020603050405020304" pitchFamily="18" charset="0"/>
                <a:cs typeface="Times New Roman" panose="02020603050405020304" pitchFamily="18" charset="0"/>
              </a:rPr>
              <a:t>Заявитель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20"/>
            <a:ext cx="6934200" cy="5257800"/>
          </a:xfrm>
        </p:spPr>
        <p:txBody>
          <a:bodyPr>
            <a:normAutofit/>
          </a:bodyPr>
          <a:lstStyle/>
          <a:p>
            <a:pPr indent="450215" algn="just">
              <a:spcBef>
                <a:spcPts val="105"/>
              </a:spcBef>
              <a:spcAft>
                <a:spcPts val="105"/>
              </a:spcAft>
            </a:pPr>
            <a:r>
              <a:rPr lang="ru-RU" sz="1800" b="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один из родителей (законных представителей) ребенка, посещающего организацию, </a:t>
            </a:r>
            <a:r>
              <a:rPr lang="ru-RU" sz="1800" b="0" u="sng" spc="0" dirty="0" err="1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внесшиий</a:t>
            </a:r>
            <a:r>
              <a:rPr lang="ru-RU" sz="1800" b="0" u="sng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родительскую плату за присмотр и уход за ребенком в дошкольной образовательной организации </a:t>
            </a:r>
            <a:r>
              <a:rPr lang="ru-RU" sz="1800" u="sng" dirty="0">
                <a:solidFill>
                  <a:srgbClr val="332E2D"/>
                </a:solidFill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b="0" u="sng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далее – организации)</a:t>
            </a:r>
            <a:r>
              <a:rPr lang="ru-RU" sz="1800" b="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случае если </a:t>
            </a:r>
            <a:r>
              <a:rPr lang="ru-RU" sz="1800" b="0" u="sng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 среднедушевого дохода семьи не превышает полутора величин прожиточного минимума на душу населения</a:t>
            </a:r>
            <a:r>
              <a:rPr lang="ru-RU" sz="1800" b="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установленного </a:t>
            </a:r>
            <a:br>
              <a:rPr lang="ru-RU" sz="1800" b="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Свердловской области (далее – заявители).</a:t>
            </a:r>
          </a:p>
          <a:p>
            <a:pPr indent="450215" algn="just">
              <a:spcBef>
                <a:spcPts val="105"/>
              </a:spcBef>
              <a:spcAft>
                <a:spcPts val="105"/>
              </a:spcAft>
            </a:pPr>
            <a:endParaRPr lang="ru-RU" sz="1800" b="1" spc="0" dirty="0">
              <a:solidFill>
                <a:srgbClr val="332E2D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105"/>
              </a:spcBef>
              <a:spcAft>
                <a:spcPts val="105"/>
              </a:spcAft>
            </a:pPr>
            <a:r>
              <a:rPr lang="ru-RU" sz="1800" b="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 если дети из одной семьи посещают различные организации, право выбора организации для получения компенсации предоставляется родителю (законному представителю).</a:t>
            </a:r>
            <a:endParaRPr lang="ru-RU" sz="1800" b="1" spc="0" dirty="0">
              <a:solidFill>
                <a:srgbClr val="332E2D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105"/>
              </a:spcBef>
              <a:spcAft>
                <a:spcPts val="105"/>
              </a:spcAft>
            </a:pPr>
            <a:endParaRPr lang="ru-RU" sz="1800" spc="0" dirty="0">
              <a:solidFill>
                <a:srgbClr val="332E2D"/>
              </a:solidFill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105"/>
              </a:spcBef>
              <a:spcAft>
                <a:spcPts val="105"/>
              </a:spcAft>
            </a:pPr>
            <a: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имени заявителя заявление о предоставлении услуги </a:t>
            </a:r>
            <a:b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личном приеме в организации или в МФЦ и его филиалах может подать его представитель при предъявлении документа, удостоверяющего личность, и документов, удостоверяющих </a:t>
            </a:r>
            <a:b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его представительские полномочия, оформленные в соответствии </a:t>
            </a:r>
            <a:b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>
                <a:solidFill>
                  <a:srgbClr val="332E2D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 статьями 185, 185.1 ГК РФ.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7A9616-A033-4EC2-876B-DE80C0A1F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9464" y="2610196"/>
            <a:ext cx="3578087" cy="337912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Физическое лицо</a:t>
            </a:r>
          </a:p>
          <a:p>
            <a:r>
              <a:rPr lang="ru-RU" sz="2400" dirty="0">
                <a:solidFill>
                  <a:schemeClr val="bg1"/>
                </a:solidFill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Гражданин Российской Федерации, иностранный гражданин или лицо без гражданства</a:t>
            </a:r>
          </a:p>
          <a:p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Закреплено в п. 3 АР</a:t>
            </a:r>
            <a:endParaRPr lang="ru-RU" sz="2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35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354" y="2737568"/>
            <a:ext cx="3839820" cy="1245704"/>
          </a:xfrm>
        </p:spPr>
        <p:txBody>
          <a:bodyPr>
            <a:normAutofit fontScale="90000"/>
          </a:bodyPr>
          <a:lstStyle/>
          <a:p>
            <a:r>
              <a:rPr lang="ru-RU" sz="6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Результат </a:t>
            </a:r>
            <a:r>
              <a:rPr lang="ru-RU" sz="44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предоставления услуги </a:t>
            </a:r>
            <a:endParaRPr lang="ru-RU" sz="6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305" y="852777"/>
            <a:ext cx="7123046" cy="5152445"/>
          </a:xfrm>
        </p:spPr>
        <p:txBody>
          <a:bodyPr>
            <a:normAutofit/>
          </a:bodyPr>
          <a:lstStyle/>
          <a:p>
            <a:pPr indent="450215" algn="just"/>
            <a:r>
              <a:rPr lang="ru-RU" sz="24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Решение о предоставлении услуги </a:t>
            </a:r>
            <a:b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(форма решения о предоставлении услуги </a:t>
            </a:r>
            <a:b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приложении № 1 к АР) с последующим включением данных о заявителе в реестр.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RU" sz="24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ctr"/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или</a:t>
            </a:r>
          </a:p>
          <a:p>
            <a:pPr indent="450215" algn="just"/>
            <a:endParaRPr lang="ru-RU" sz="24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Заявителю отказывается в предоставлении услуги в соответствии с пунктами 21, 22 АР </a:t>
            </a:r>
            <a:b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(форма </a:t>
            </a:r>
            <a:r>
              <a:rPr lang="ru-RU" sz="24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решения об отказе в предоставлении услуги </a:t>
            </a: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приложении № 2 к АР).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44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047" y="557939"/>
            <a:ext cx="7568423" cy="6044339"/>
          </a:xfrm>
        </p:spPr>
        <p:txBody>
          <a:bodyPr>
            <a:normAutofit fontScale="92500" lnSpcReduction="20000"/>
          </a:bodyPr>
          <a:lstStyle/>
          <a:p>
            <a:pPr indent="0">
              <a:buNone/>
            </a:pPr>
            <a:r>
              <a:rPr lang="ru-RU" sz="3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В случае наличия данных о половой принадлежности, СНИЛС, гражданстве заявителя и ребенка (детей) не более шести рабочих дней со дня регистрации заявления и документов, необходимых для предоставления услуги </a:t>
            </a:r>
          </a:p>
          <a:p>
            <a:pPr indent="0">
              <a:buNone/>
            </a:pPr>
            <a:endParaRPr lang="ru-RU" sz="32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ru-RU" sz="32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В случае отсутствия данных о половой принадлежности, СНИЛС, гражданстве заявителя и ребенка (детей) не более одиннадцати рабочих дней со дня регистрации заявления и документов, необходимых для предоставления услуги *</a:t>
            </a:r>
          </a:p>
          <a:p>
            <a:pPr indent="0">
              <a:buNone/>
            </a:pPr>
            <a:r>
              <a:rPr lang="ru-RU" sz="16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*(необходимо для отправки двух межведомственных запросов). Заявителю выдается </a:t>
            </a:r>
            <a:r>
              <a:rPr lang="ru-RU" sz="1600" b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уведомление о продлении сроков предоставления</a:t>
            </a:r>
            <a:r>
              <a:rPr lang="ru-RU" sz="16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 услуги в день обращения/ получения заявления </a:t>
            </a:r>
            <a:br>
              <a:rPr lang="ru-RU" sz="16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6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6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важно! это не приостановка</a:t>
            </a:r>
            <a:r>
              <a:rPr lang="ru-RU" sz="16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32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7A9616-A033-4EC2-876B-DE80C0A1F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5530" y="2610196"/>
            <a:ext cx="3752021" cy="3379124"/>
          </a:xfrm>
        </p:spPr>
        <p:txBody>
          <a:bodyPr>
            <a:normAutofit/>
          </a:bodyPr>
          <a:lstStyle/>
          <a:p>
            <a:endParaRPr lang="ru-RU" sz="2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8296E92A-9A7E-48C1-A277-A94C80232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340" y="324196"/>
            <a:ext cx="3200400" cy="2286000"/>
          </a:xfrm>
        </p:spPr>
        <p:txBody>
          <a:bodyPr/>
          <a:lstStyle/>
          <a:p>
            <a:r>
              <a:rPr lang="ru-RU" sz="6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Срок</a:t>
            </a:r>
            <a:r>
              <a:rPr lang="ru-RU" sz="48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предоставления услуги </a:t>
            </a:r>
            <a:br>
              <a:rPr lang="ru-RU" sz="48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29F4E62F-815B-4DD5-9F1B-75DE379FB268}"/>
              </a:ext>
            </a:extLst>
          </p:cNvPr>
          <p:cNvSpPr txBox="1">
            <a:spLocks/>
          </p:cNvSpPr>
          <p:nvPr/>
        </p:nvSpPr>
        <p:spPr>
          <a:xfrm>
            <a:off x="8797780" y="3984929"/>
            <a:ext cx="3538323" cy="28730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endParaRPr lang="ru-RU" sz="32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40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1" y="543340"/>
            <a:ext cx="3839820" cy="1895059"/>
          </a:xfrm>
        </p:spPr>
        <p:txBody>
          <a:bodyPr>
            <a:normAutofit/>
          </a:bodyPr>
          <a:lstStyle/>
          <a:p>
            <a:pPr indent="450215"/>
            <a:r>
              <a:rPr lang="ru-RU" sz="49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Срок </a:t>
            </a:r>
            <a:r>
              <a:rPr lang="ru-RU" sz="40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приостановления</a:t>
            </a:r>
            <a:r>
              <a:rPr lang="ru-RU" sz="49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предоставления услуги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450574"/>
            <a:ext cx="7123046" cy="5433392"/>
          </a:xfrm>
        </p:spPr>
        <p:txBody>
          <a:bodyPr>
            <a:normAutofit/>
          </a:bodyPr>
          <a:lstStyle/>
          <a:p>
            <a:pPr indent="450215" algn="just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Основание для приостановления предоставления услуги (п. 20 АР): </a:t>
            </a: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возникновение необходимости </a:t>
            </a:r>
            <a:b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400" u="sng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дополнительной проверке</a:t>
            </a: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 документов или обстоятельств, препятствующих проведению в рамках межведомственного взаимодействия проверки указанной заявителем информации.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RU" sz="2400" i="1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24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Т.е. приостановка, в предоставлении услуги предусмотрена в случае отсутствия ответа </a:t>
            </a:r>
            <a:br>
              <a:rPr lang="ru-RU" sz="24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на межведомственный запрос</a:t>
            </a:r>
            <a:r>
              <a:rPr lang="ru-RU" sz="32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450215" algn="just"/>
            <a:r>
              <a:rPr lang="ru-RU" sz="24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Срок приостановления предоставления услуги </a:t>
            </a:r>
            <a:br>
              <a:rPr lang="ru-RU" sz="24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в срок предоставления услуги не включается. </a:t>
            </a:r>
            <a:endParaRPr lang="ru-RU" i="1" dirty="0"/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2521" y="3200580"/>
            <a:ext cx="3752021" cy="337912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4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е более пяти рабочих дней со дня отправки уведомления о приостановке предоставления услуги.</a:t>
            </a:r>
          </a:p>
        </p:txBody>
      </p:sp>
    </p:spTree>
    <p:extLst>
      <p:ext uri="{BB962C8B-B14F-4D97-AF65-F5344CB8AC3E}">
        <p14:creationId xmlns:p14="http://schemas.microsoft.com/office/powerpoint/2010/main" val="281324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1" y="543340"/>
            <a:ext cx="3839820" cy="1895059"/>
          </a:xfrm>
        </p:spPr>
        <p:txBody>
          <a:bodyPr>
            <a:normAutofit fontScale="90000"/>
          </a:bodyPr>
          <a:lstStyle/>
          <a:p>
            <a:pPr indent="84138"/>
            <a:r>
              <a:rPr lang="ru-RU" sz="32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Исчерпывающий перечень документов, необходимых для предоставления услуги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552" y="622854"/>
            <a:ext cx="7633251" cy="5433392"/>
          </a:xfrm>
        </p:spPr>
        <p:txBody>
          <a:bodyPr>
            <a:normAutofit/>
          </a:bodyPr>
          <a:lstStyle/>
          <a:p>
            <a:pPr indent="450215"/>
            <a:r>
              <a:rPr lang="ru-RU" dirty="0">
                <a:latin typeface="Liberation Serif" panose="02020603050405020304" pitchFamily="18" charset="0"/>
              </a:rPr>
              <a:t>- </a:t>
            </a:r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Заявление;</a:t>
            </a:r>
            <a:endParaRPr lang="ru-RU" b="1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/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- Документ, удостоверяющий личность заявителя (представителя заявителя);</a:t>
            </a:r>
          </a:p>
          <a:p>
            <a:pPr indent="450215"/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- </a:t>
            </a:r>
            <a:r>
              <a:rPr lang="ru-RU" dirty="0">
                <a:latin typeface="Liberation Serif" panose="02020603050405020304" pitchFamily="18" charset="0"/>
                <a:cs typeface="Times New Roman" panose="02020603050405020304" pitchFamily="18" charset="0"/>
              </a:rPr>
              <a:t>Документ, подтверждающий полномочия представителя заявителя;</a:t>
            </a:r>
          </a:p>
          <a:p>
            <a:pPr indent="450215"/>
            <a:r>
              <a:rPr lang="ru-RU" dirty="0">
                <a:latin typeface="Liberation Serif" panose="02020603050405020304" pitchFamily="18" charset="0"/>
                <a:cs typeface="Times New Roman" panose="02020603050405020304" pitchFamily="18" charset="0"/>
              </a:rPr>
              <a:t>- Свидетельство о заключении/расторжении брака, выданное компетентными органами иностранных государств;</a:t>
            </a:r>
          </a:p>
          <a:p>
            <a:pPr indent="450215"/>
            <a:r>
              <a:rPr lang="ru-RU" dirty="0">
                <a:latin typeface="Liberation Serif" panose="02020603050405020304" pitchFamily="18" charset="0"/>
                <a:cs typeface="Times New Roman" panose="02020603050405020304" pitchFamily="18" charset="0"/>
              </a:rPr>
              <a:t>- Документ, подтверждающий, что заявитель является родителем (законным представителем) ребенка;</a:t>
            </a:r>
          </a:p>
          <a:p>
            <a:pPr indent="450215"/>
            <a:r>
              <a:rPr lang="ru-RU" dirty="0">
                <a:latin typeface="Liberation Serif" panose="02020603050405020304" pitchFamily="18" charset="0"/>
                <a:cs typeface="Times New Roman" panose="02020603050405020304" pitchFamily="18" charset="0"/>
              </a:rPr>
              <a:t>- Справка с места учебы совершеннолетнего ребенка (детей) заявителя, подтверждающая обучение в очной форме;</a:t>
            </a:r>
          </a:p>
          <a:p>
            <a:pPr indent="450215" algn="just"/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- </a:t>
            </a:r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Согласие лиц, указанных в заявлении, на обработку </a:t>
            </a:r>
            <a:b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их персональных данных (если в заявлении указаны  совершеннолетние дети заявителя - составляется по форме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установленной в приложении № 4).</a:t>
            </a:r>
            <a:endParaRPr lang="ru-RU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319636" y="2438399"/>
            <a:ext cx="3752021" cy="3379124"/>
          </a:xfrm>
        </p:spPr>
        <p:txBody>
          <a:bodyPr>
            <a:normAutofit/>
          </a:bodyPr>
          <a:lstStyle/>
          <a:p>
            <a:pPr indent="450215"/>
            <a:r>
              <a:rPr lang="ru-RU" sz="28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(п. 15 АР)</a:t>
            </a:r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4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7" y="0"/>
            <a:ext cx="4008785" cy="4545495"/>
          </a:xfrm>
        </p:spPr>
        <p:txBody>
          <a:bodyPr>
            <a:normAutofit fontScale="90000"/>
          </a:bodyPr>
          <a:lstStyle/>
          <a:p>
            <a:pPr indent="450215"/>
            <a:r>
              <a:rPr lang="ru-RU" sz="2400" u="sng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u="sng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еречень документов, необходимых </a:t>
            </a: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предоставления услуги, которые находятся в распоряжении государственных органов, органов местного самоуправления либо организаций,</a:t>
            </a:r>
            <a:r>
              <a:rPr lang="en-US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подведомственных государственным органам или органам местного самоуправления, которые </a:t>
            </a:r>
            <a:r>
              <a:rPr lang="ru-RU" sz="2400" u="sng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заявитель вправе представить </a:t>
            </a:r>
            <a:br>
              <a:rPr lang="ru-RU" sz="2400" u="sng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собственной инициативе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6">
            <a:extLst>
              <a:ext uri="{FF2B5EF4-FFF2-40B4-BE49-F238E27FC236}">
                <a16:creationId xmlns:a16="http://schemas.microsoft.com/office/drawing/2014/main" id="{86FDC5DF-BF08-4DA6-B85E-580D3B403A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496977"/>
              </p:ext>
            </p:extLst>
          </p:nvPr>
        </p:nvGraphicFramePr>
        <p:xfrm>
          <a:off x="4161183" y="120925"/>
          <a:ext cx="7878420" cy="6558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2265">
                  <a:extLst>
                    <a:ext uri="{9D8B030D-6E8A-4147-A177-3AD203B41FA5}">
                      <a16:colId xmlns:a16="http://schemas.microsoft.com/office/drawing/2014/main" val="2594109923"/>
                    </a:ext>
                  </a:extLst>
                </a:gridCol>
                <a:gridCol w="3316155">
                  <a:extLst>
                    <a:ext uri="{9D8B030D-6E8A-4147-A177-3AD203B41FA5}">
                      <a16:colId xmlns:a16="http://schemas.microsoft.com/office/drawing/2014/main" val="2730021741"/>
                    </a:ext>
                  </a:extLst>
                </a:gridCol>
              </a:tblGrid>
              <a:tr h="86315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spc="150" baseline="-250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Сведения, которые запрашиваются </a:t>
                      </a:r>
                      <a:br>
                        <a:rPr lang="ru-RU" sz="2800" b="0" kern="1200" spc="150" baseline="-250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800" b="0" kern="1200" spc="150" baseline="-250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рамках межведомственного информационного взаимодействия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spc="150" baseline="-25000" dirty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Органы и (или) организации, предоставляющие документы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994795"/>
                  </a:ext>
                </a:extLst>
              </a:tr>
              <a:tr h="86315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СНИЛС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Государственное учреждение – Отделение Социального фонда Российской Федерации </a:t>
                      </a:r>
                      <a:br>
                        <a:rPr lang="ru-RU" sz="1400" kern="12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</a:br>
                      <a:r>
                        <a:rPr lang="ru-RU" sz="1400" kern="12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по Свердловской области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862624"/>
                  </a:ext>
                </a:extLst>
              </a:tr>
              <a:tr h="11029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Сведения, подтверждающие размер социальных выплат одному из родителей, ежемесячного пособия на ребенка или государственной социальной помощи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Территориальные управления социальной политики Министерства социальной политики Свердловской области по месту жительства (по месту пребывания)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703073"/>
                  </a:ext>
                </a:extLst>
              </a:tr>
              <a:tr h="208143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 о лишении заявителя родительских прав в отношении ребенка; 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600" kern="1300" spc="120" baseline="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 о государственной регистрации рождения ребенка; 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600" kern="1300" spc="120" baseline="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 об установлении или оспаривании отцовства (материнства) заявителя;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600" kern="1300" spc="120" baseline="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 о заключении (расторжении) брака заявителя;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600" kern="1300" spc="120" baseline="0" dirty="0">
                        <a:solidFill>
                          <a:schemeClr val="dk1"/>
                        </a:solidFill>
                        <a:effectLst/>
                        <a:latin typeface="Liberation Serif" panose="02020603050405020304" pitchFamily="18" charset="0"/>
                        <a:ea typeface="Ebrima" panose="02000000000000000000" pitchFamily="2" charset="0"/>
                        <a:cs typeface="Ebrima" panose="02000000000000000000" pitchFamily="2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 об изменении фамилии, имени или отчества заявителя или ребенка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Органы записи актов гражданского состояния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4761851"/>
                  </a:ext>
                </a:extLst>
              </a:tr>
              <a:tr h="134269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Сведения об ограничении заявителя родительских прав в отношении ребенка / об отобрании </a:t>
                      </a:r>
                      <a:b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</a:br>
                      <a:r>
                        <a:rPr lang="ru-RU" sz="1600" kern="13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у заявителя ребенка/ об установлении опеки или попечительства в отношении ребенка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pc="120" baseline="0" dirty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Ebrima" panose="02000000000000000000" pitchFamily="2" charset="0"/>
                          <a:cs typeface="Ebrima" panose="02000000000000000000" pitchFamily="2" charset="0"/>
                        </a:rPr>
                        <a:t>Органы опеки и попечительства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910859"/>
                  </a:ext>
                </a:extLst>
              </a:tr>
            </a:tbl>
          </a:graphicData>
        </a:graphic>
      </p:graphicFrame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398" y="4678017"/>
            <a:ext cx="3752021" cy="3379124"/>
          </a:xfrm>
        </p:spPr>
        <p:txBody>
          <a:bodyPr>
            <a:normAutofit/>
          </a:bodyPr>
          <a:lstStyle/>
          <a:p>
            <a:pPr indent="450215"/>
            <a:br>
              <a:rPr lang="en-US" sz="24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(Приложение № 5 к </a:t>
            </a:r>
            <a:r>
              <a:rPr lang="ru-RU" sz="24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АР)</a:t>
            </a:r>
            <a:endParaRPr lang="ru-RU" sz="20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562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354" y="-748746"/>
            <a:ext cx="3839820" cy="4240695"/>
          </a:xfrm>
        </p:spPr>
        <p:txBody>
          <a:bodyPr>
            <a:normAutofit/>
          </a:bodyPr>
          <a:lstStyle/>
          <a:p>
            <a:pPr indent="450215"/>
            <a:r>
              <a:rPr lang="ru-RU" sz="32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Основания для отказа в приеме документов,</a:t>
            </a:r>
            <a:r>
              <a:rPr lang="ru-RU" sz="24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 необходимых для предоставления услуги, в случае их подачи на личном приеме в организации или при направлении почтовым отправлением (</a:t>
            </a:r>
            <a:r>
              <a:rPr lang="ru-RU" sz="24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п. 19 АР)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17" y="145774"/>
            <a:ext cx="7550429" cy="6440556"/>
          </a:xfrm>
        </p:spPr>
        <p:txBody>
          <a:bodyPr>
            <a:normAutofit fontScale="92500" lnSpcReduction="10000"/>
          </a:bodyPr>
          <a:lstStyle/>
          <a:p>
            <a:pPr indent="450215" algn="just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1) заявление о предоставлении услуги подано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не уполномоченным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на подачу заявления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лицом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 (в случае подачи заявления представителем заявителя);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2) заявителем не представлены или представлены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не в полном объеме документы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, перечисленные в пункте 15 АР;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3) на дату обращения за получением услуги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срок действия представленных документов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, перечисленных в пункте 15 АР, установленный в таких документах или предусмотренный законодательством Российской Федерации, законами или иными нормативными правовыми актами субъектов Российской Федерации,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истек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4) представленные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документы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 содержат не заверенные уполномоченным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на заверение документов лицом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исправления и (или) приписки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5) представлены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нечитаемые документы 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либо документы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с повреждениями, помарками, подчистками, которые не позволяют однозначно истолковать содержание документов;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6) заявление подано в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организацию, не уполномоченную </a:t>
            </a:r>
            <a:b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</a:b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на предоставление услуги 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(в случае подачи заявления на личном приеме либо при его направлении в организацию почтовым отправлением);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7) в заявлении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не заполнены обязательные для заполнения поля 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или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не указаны обязательные сведения, предусмотренные формой заявления (при оформлении заявления рукописным способом).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0678" y="3491949"/>
            <a:ext cx="3752021" cy="3379124"/>
          </a:xfrm>
        </p:spPr>
        <p:txBody>
          <a:bodyPr>
            <a:normAutofit/>
          </a:bodyPr>
          <a:lstStyle/>
          <a:p>
            <a:pPr indent="450215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/>
            <a:r>
              <a:rPr lang="ru-RU" sz="20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случае подачи заявления через ЕПГУ </a:t>
            </a:r>
            <a:r>
              <a:rPr lang="ru-RU" sz="2000" u="sng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основания для отказа в приеме заявления </a:t>
            </a:r>
            <a:r>
              <a:rPr lang="ru-RU" sz="20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и (или) документов </a:t>
            </a:r>
            <a:r>
              <a:rPr lang="ru-RU" sz="2000" u="sng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отсутствуют</a:t>
            </a:r>
            <a:r>
              <a:rPr lang="ru-RU" sz="20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/>
            <a:r>
              <a:rPr lang="ru-RU" sz="20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Форма отказа в приеме документов в приложении № 6 к АР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296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верхние углы 3">
            <a:extLst>
              <a:ext uri="{FF2B5EF4-FFF2-40B4-BE49-F238E27FC236}">
                <a16:creationId xmlns:a16="http://schemas.microsoft.com/office/drawing/2014/main" id="{26376C2E-6BD8-49CE-8A0B-F5C4B8F9103A}"/>
              </a:ext>
            </a:extLst>
          </p:cNvPr>
          <p:cNvSpPr/>
          <p:nvPr/>
        </p:nvSpPr>
        <p:spPr>
          <a:xfrm rot="10800000">
            <a:off x="-1" y="2279374"/>
            <a:ext cx="12027877" cy="4306956"/>
          </a:xfrm>
          <a:prstGeom prst="round2Same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ACEAC-91EA-494D-8955-DA88DF6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99" y="-1139686"/>
            <a:ext cx="3839820" cy="3220277"/>
          </a:xfrm>
        </p:spPr>
        <p:txBody>
          <a:bodyPr>
            <a:normAutofit/>
          </a:bodyPr>
          <a:lstStyle/>
          <a:p>
            <a:pPr indent="450215"/>
            <a:r>
              <a:rPr lang="ru-RU" sz="32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Общие основания для отказа в предоставлении услуги </a:t>
            </a:r>
            <a:r>
              <a:rPr lang="ru-RU" sz="24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(</a:t>
            </a:r>
            <a:r>
              <a:rPr lang="ru-RU" sz="24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п. 21 АР)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0DDEA4-A762-4617-B57F-D4224A36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17" y="145774"/>
            <a:ext cx="7550429" cy="6440556"/>
          </a:xfrm>
        </p:spPr>
        <p:txBody>
          <a:bodyPr>
            <a:normAutofit fontScale="85000" lnSpcReduction="10000"/>
          </a:bodyPr>
          <a:lstStyle/>
          <a:p>
            <a:pPr indent="450215" algn="just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1) лицо, подавшее заявление,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не относится к кругу лиц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, установленных п. 3 АР;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2) представленные сведения и (или) документы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не соответствуют сведениям, 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полученным в ходе межведомственного информационного взаимодействия;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3) заявителем не представлены документы и сведения, указанные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п. 15 АР, в течение пяти рабочих дней со дня отправки заявителю уведомления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о приостановке предоставления услуги.</a:t>
            </a:r>
          </a:p>
          <a:p>
            <a:pPr indent="450215" algn="just"/>
            <a:endParaRPr lang="ru-RU" sz="12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1) наличие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ранее зарегистрированного заявления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, поданного в отношении того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же ребенка;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2) сведения, указанные в подлинниках документов,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не соответствуют сведениям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, указанным в заявлении;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3) представленные документы содержат не заверенные уполномоченным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на заверение документов лицом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исправления и (или) приписки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4) заявитель представил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нечитаемые документы 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либо документы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с повреждениями, помарками, подчистками, которые не позволяют однозначно истолковать содержание документов;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электронные файлы документов не соответствуют требованиям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, указанным </a:t>
            </a:r>
            <a:b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  <a:t>в пункте 15 АР;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6) заявителем не представлены или представлены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не в полном объеме документы</a:t>
            </a: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, перечисленные в пункте 15 АР;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7) на дату обращения за предоставлением услуги </a:t>
            </a:r>
            <a: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истек срок действия справки </a:t>
            </a:r>
            <a:br>
              <a:rPr lang="ru-RU" sz="18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</a:br>
            <a:r>
              <a:rPr lang="ru-RU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с места учебы совершеннолетнего ребенка (детей) заявителя.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516BE82-943F-4F62-B77D-CF98AC05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4124" y="2425352"/>
            <a:ext cx="3752021" cy="4651421"/>
          </a:xfrm>
        </p:spPr>
        <p:txBody>
          <a:bodyPr>
            <a:normAutofit/>
          </a:bodyPr>
          <a:lstStyle/>
          <a:p>
            <a:pPr indent="450215"/>
            <a:endParaRPr lang="ru-RU" sz="24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50215"/>
            <a:r>
              <a:rPr lang="ru-RU" sz="24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Основания для отказа </a:t>
            </a:r>
            <a:br>
              <a:rPr lang="ru-RU" sz="24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предоставлении услуги заявителю в случае подачи </a:t>
            </a:r>
            <a:r>
              <a:rPr lang="ru-RU" sz="2400" u="sng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заявления через ЕПГУ</a:t>
            </a:r>
            <a:r>
              <a:rPr lang="ru-RU" sz="24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u="sng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помимо</a:t>
            </a:r>
            <a:r>
              <a:rPr lang="ru-RU" sz="2400" spc="1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оснований, перечисленных в пункте 21, (п. 22 АР)</a:t>
            </a:r>
            <a:endParaRPr lang="ru-RU" sz="3200" dirty="0"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1551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567</TotalTime>
  <Words>1639</Words>
  <Application>Microsoft Office PowerPoint</Application>
  <PresentationFormat>Широкоэкранный</PresentationFormat>
  <Paragraphs>138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Liberation Serif</vt:lpstr>
      <vt:lpstr>Times New Roman</vt:lpstr>
      <vt:lpstr>Ретро</vt:lpstr>
      <vt:lpstr>О предоставлении муниципальной услуги  «Выплата компенсации части родительской платы  за присмотр и уход за детьми  в муниципальных образовательных организациях,  находящихся на территории  соответствующего субъекта Российской Федерации» в ГИС СО «ЕЦП»</vt:lpstr>
      <vt:lpstr>Заявитель</vt:lpstr>
      <vt:lpstr>Результат предоставления услуги </vt:lpstr>
      <vt:lpstr>Срок предоставления услуги  </vt:lpstr>
      <vt:lpstr>Срок приостановления предоставления услуги</vt:lpstr>
      <vt:lpstr>Исчерпывающий перечень документов, необходимых для предоставления услуги</vt:lpstr>
      <vt:lpstr>Перечень документов, необходимых для предоставления услуги, которые находятся в распоряжении государственных органов, органов местного самоуправления либо организаций, подведомственных государственным органам или органам местного самоуправления, которые заявитель вправе представить  по собственной инициативе</vt:lpstr>
      <vt:lpstr>Основания для отказа в приеме документов, необходимых для предоставления услуги, в случае их подачи на личном приеме в организации или при направлении почтовым отправлением (п. 19 АР)</vt:lpstr>
      <vt:lpstr>Общие основания для отказа в предоставлении услуги (п. 21 АР)</vt:lpstr>
      <vt:lpstr>Административные процедуры предоставление услуги </vt:lpstr>
      <vt:lpstr>Презентация PowerPoint</vt:lpstr>
      <vt:lpstr>Презентация PowerPoint</vt:lpstr>
      <vt:lpstr>Исправление допущенных опечаток и (или) ошибок в выданных в результате предоставления услуги документах  (представлено в главе 6 раздела 3 АР)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Суслова Алиса Андреевна</dc:creator>
  <cp:lastModifiedBy>Суслова Алиса Андреевна</cp:lastModifiedBy>
  <cp:revision>59</cp:revision>
  <dcterms:created xsi:type="dcterms:W3CDTF">2025-01-17T06:24:08Z</dcterms:created>
  <dcterms:modified xsi:type="dcterms:W3CDTF">2025-04-17T11:22:30Z</dcterms:modified>
</cp:coreProperties>
</file>